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8" r:id="rId3"/>
    <p:sldId id="259" r:id="rId4"/>
    <p:sldId id="260" r:id="rId5"/>
    <p:sldId id="262" r:id="rId6"/>
    <p:sldId id="263" r:id="rId7"/>
    <p:sldId id="257" r:id="rId8"/>
    <p:sldId id="265" r:id="rId9"/>
    <p:sldId id="264" r:id="rId10"/>
    <p:sldId id="26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A2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E4C718-9791-4E39-90A6-D26B63C2D5C5}" v="206" dt="2022-05-31T09:03:51.42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7612" autoAdjust="0"/>
  </p:normalViewPr>
  <p:slideViewPr>
    <p:cSldViewPr snapToGrid="0">
      <p:cViewPr varScale="1">
        <p:scale>
          <a:sx n="97" d="100"/>
          <a:sy n="97" d="100"/>
        </p:scale>
        <p:origin x="107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ndre Elias Hinderaker" userId="439ab3fa-113d-45a9-b803-e046f45e591a" providerId="ADAL" clId="{11E4C718-9791-4E39-90A6-D26B63C2D5C5}"/>
    <pc:docChg chg="undo redo custSel addSld delSld modSld">
      <pc:chgData name="Sindre Elias Hinderaker" userId="439ab3fa-113d-45a9-b803-e046f45e591a" providerId="ADAL" clId="{11E4C718-9791-4E39-90A6-D26B63C2D5C5}" dt="2022-05-31T11:31:47.484" v="4325" actId="20577"/>
      <pc:docMkLst>
        <pc:docMk/>
      </pc:docMkLst>
      <pc:sldChg chg="modSp new mod modNotesTx">
        <pc:chgData name="Sindre Elias Hinderaker" userId="439ab3fa-113d-45a9-b803-e046f45e591a" providerId="ADAL" clId="{11E4C718-9791-4E39-90A6-D26B63C2D5C5}" dt="2022-05-31T07:07:48.355" v="1796" actId="114"/>
        <pc:sldMkLst>
          <pc:docMk/>
          <pc:sldMk cId="1313750881" sldId="256"/>
        </pc:sldMkLst>
        <pc:spChg chg="mod">
          <ac:chgData name="Sindre Elias Hinderaker" userId="439ab3fa-113d-45a9-b803-e046f45e591a" providerId="ADAL" clId="{11E4C718-9791-4E39-90A6-D26B63C2D5C5}" dt="2022-05-31T05:11:09.216" v="68" actId="790"/>
          <ac:spMkLst>
            <pc:docMk/>
            <pc:sldMk cId="1313750881" sldId="256"/>
            <ac:spMk id="2" creationId="{E4CE8326-49B2-8167-38DA-C574F9CBD1FA}"/>
          </ac:spMkLst>
        </pc:spChg>
        <pc:spChg chg="mod">
          <ac:chgData name="Sindre Elias Hinderaker" userId="439ab3fa-113d-45a9-b803-e046f45e591a" providerId="ADAL" clId="{11E4C718-9791-4E39-90A6-D26B63C2D5C5}" dt="2022-05-31T05:11:02.743" v="67" actId="790"/>
          <ac:spMkLst>
            <pc:docMk/>
            <pc:sldMk cId="1313750881" sldId="256"/>
            <ac:spMk id="3" creationId="{642451AB-82EE-F7FA-FEC6-474AD80DCE50}"/>
          </ac:spMkLst>
        </pc:spChg>
      </pc:sldChg>
      <pc:sldChg chg="addSp modSp new mod modNotesTx">
        <pc:chgData name="Sindre Elias Hinderaker" userId="439ab3fa-113d-45a9-b803-e046f45e591a" providerId="ADAL" clId="{11E4C718-9791-4E39-90A6-D26B63C2D5C5}" dt="2022-05-31T08:21:31.322" v="3991" actId="20577"/>
        <pc:sldMkLst>
          <pc:docMk/>
          <pc:sldMk cId="1305328080" sldId="257"/>
        </pc:sldMkLst>
        <pc:spChg chg="mod">
          <ac:chgData name="Sindre Elias Hinderaker" userId="439ab3fa-113d-45a9-b803-e046f45e591a" providerId="ADAL" clId="{11E4C718-9791-4E39-90A6-D26B63C2D5C5}" dt="2022-05-31T08:10:50.683" v="3699" actId="20577"/>
          <ac:spMkLst>
            <pc:docMk/>
            <pc:sldMk cId="1305328080" sldId="257"/>
            <ac:spMk id="2" creationId="{B25A9EA7-6109-6662-7337-1CBFCCF47AC9}"/>
          </ac:spMkLst>
        </pc:spChg>
        <pc:spChg chg="mod">
          <ac:chgData name="Sindre Elias Hinderaker" userId="439ab3fa-113d-45a9-b803-e046f45e591a" providerId="ADAL" clId="{11E4C718-9791-4E39-90A6-D26B63C2D5C5}" dt="2022-05-31T08:17:15.477" v="3825" actId="20577"/>
          <ac:spMkLst>
            <pc:docMk/>
            <pc:sldMk cId="1305328080" sldId="257"/>
            <ac:spMk id="3" creationId="{AD7D3C2B-0976-D52E-1912-A78EC73330E2}"/>
          </ac:spMkLst>
        </pc:spChg>
        <pc:picChg chg="add mod ord">
          <ac:chgData name="Sindre Elias Hinderaker" userId="439ab3fa-113d-45a9-b803-e046f45e591a" providerId="ADAL" clId="{11E4C718-9791-4E39-90A6-D26B63C2D5C5}" dt="2022-05-31T08:21:11.365" v="3980" actId="1076"/>
          <ac:picMkLst>
            <pc:docMk/>
            <pc:sldMk cId="1305328080" sldId="257"/>
            <ac:picMk id="5" creationId="{C65AE357-7F0C-CBE1-1637-15F2CDC53030}"/>
          </ac:picMkLst>
        </pc:picChg>
      </pc:sldChg>
      <pc:sldChg chg="addSp delSp modSp new mod modNotesTx">
        <pc:chgData name="Sindre Elias Hinderaker" userId="439ab3fa-113d-45a9-b803-e046f45e591a" providerId="ADAL" clId="{11E4C718-9791-4E39-90A6-D26B63C2D5C5}" dt="2022-05-31T07:08:06.538" v="1822" actId="20577"/>
        <pc:sldMkLst>
          <pc:docMk/>
          <pc:sldMk cId="931490755" sldId="258"/>
        </pc:sldMkLst>
        <pc:spChg chg="mod">
          <ac:chgData name="Sindre Elias Hinderaker" userId="439ab3fa-113d-45a9-b803-e046f45e591a" providerId="ADAL" clId="{11E4C718-9791-4E39-90A6-D26B63C2D5C5}" dt="2022-05-31T06:07:19.442" v="770" actId="20577"/>
          <ac:spMkLst>
            <pc:docMk/>
            <pc:sldMk cId="931490755" sldId="258"/>
            <ac:spMk id="2" creationId="{3A835EE6-BD50-C038-467D-D6107C441EF9}"/>
          </ac:spMkLst>
        </pc:spChg>
        <pc:spChg chg="mod">
          <ac:chgData name="Sindre Elias Hinderaker" userId="439ab3fa-113d-45a9-b803-e046f45e591a" providerId="ADAL" clId="{11E4C718-9791-4E39-90A6-D26B63C2D5C5}" dt="2022-05-31T06:11:23.640" v="953" actId="5793"/>
          <ac:spMkLst>
            <pc:docMk/>
            <pc:sldMk cId="931490755" sldId="258"/>
            <ac:spMk id="3" creationId="{54D3B835-F369-E9F2-CC17-B889C498D99A}"/>
          </ac:spMkLst>
        </pc:spChg>
        <pc:spChg chg="add mod">
          <ac:chgData name="Sindre Elias Hinderaker" userId="439ab3fa-113d-45a9-b803-e046f45e591a" providerId="ADAL" clId="{11E4C718-9791-4E39-90A6-D26B63C2D5C5}" dt="2022-05-31T05:39:50.002" v="523" actId="1076"/>
          <ac:spMkLst>
            <pc:docMk/>
            <pc:sldMk cId="931490755" sldId="258"/>
            <ac:spMk id="6" creationId="{928D9C69-B709-E3B0-C701-AABA8B2D47A5}"/>
          </ac:spMkLst>
        </pc:spChg>
        <pc:spChg chg="add mod">
          <ac:chgData name="Sindre Elias Hinderaker" userId="439ab3fa-113d-45a9-b803-e046f45e591a" providerId="ADAL" clId="{11E4C718-9791-4E39-90A6-D26B63C2D5C5}" dt="2022-05-31T07:04:00.808" v="1441" actId="122"/>
          <ac:spMkLst>
            <pc:docMk/>
            <pc:sldMk cId="931490755" sldId="258"/>
            <ac:spMk id="10" creationId="{12C4388F-3B27-3E6C-C73C-4DC2D80EAA63}"/>
          </ac:spMkLst>
        </pc:spChg>
        <pc:grpChg chg="add del mod">
          <ac:chgData name="Sindre Elias Hinderaker" userId="439ab3fa-113d-45a9-b803-e046f45e591a" providerId="ADAL" clId="{11E4C718-9791-4E39-90A6-D26B63C2D5C5}" dt="2022-05-31T06:08:11.634" v="821" actId="21"/>
          <ac:grpSpMkLst>
            <pc:docMk/>
            <pc:sldMk cId="931490755" sldId="258"/>
            <ac:grpSpMk id="5" creationId="{174A4323-EFA9-79F9-807F-F5367735180D}"/>
          </ac:grpSpMkLst>
        </pc:grpChg>
        <pc:grpChg chg="add mod">
          <ac:chgData name="Sindre Elias Hinderaker" userId="439ab3fa-113d-45a9-b803-e046f45e591a" providerId="ADAL" clId="{11E4C718-9791-4E39-90A6-D26B63C2D5C5}" dt="2022-05-31T06:29:56.331" v="1047" actId="164"/>
          <ac:grpSpMkLst>
            <pc:docMk/>
            <pc:sldMk cId="931490755" sldId="258"/>
            <ac:grpSpMk id="8" creationId="{1F1B5DE3-5EF8-40DB-E6D3-69D7C2D66365}"/>
          </ac:grpSpMkLst>
        </pc:grpChg>
        <pc:picChg chg="add mod">
          <ac:chgData name="Sindre Elias Hinderaker" userId="439ab3fa-113d-45a9-b803-e046f45e591a" providerId="ADAL" clId="{11E4C718-9791-4E39-90A6-D26B63C2D5C5}" dt="2022-05-31T05:39:50.002" v="523" actId="1076"/>
          <ac:picMkLst>
            <pc:docMk/>
            <pc:sldMk cId="931490755" sldId="258"/>
            <ac:picMk id="1026" creationId="{A82D50F2-DE2B-CE4D-6E2D-43D01105D30F}"/>
          </ac:picMkLst>
        </pc:picChg>
        <pc:picChg chg="add mod">
          <ac:chgData name="Sindre Elias Hinderaker" userId="439ab3fa-113d-45a9-b803-e046f45e591a" providerId="ADAL" clId="{11E4C718-9791-4E39-90A6-D26B63C2D5C5}" dt="2022-05-31T06:29:56.331" v="1047" actId="164"/>
          <ac:picMkLst>
            <pc:docMk/>
            <pc:sldMk cId="931490755" sldId="258"/>
            <ac:picMk id="1028" creationId="{369EC323-A1BC-8738-2778-EBA65726B43D}"/>
          </ac:picMkLst>
        </pc:picChg>
      </pc:sldChg>
      <pc:sldChg chg="addSp modSp new mod modNotesTx">
        <pc:chgData name="Sindre Elias Hinderaker" userId="439ab3fa-113d-45a9-b803-e046f45e591a" providerId="ADAL" clId="{11E4C718-9791-4E39-90A6-D26B63C2D5C5}" dt="2022-05-31T08:39:01.281" v="4305" actId="20577"/>
        <pc:sldMkLst>
          <pc:docMk/>
          <pc:sldMk cId="2760797061" sldId="259"/>
        </pc:sldMkLst>
        <pc:spChg chg="mod">
          <ac:chgData name="Sindre Elias Hinderaker" userId="439ab3fa-113d-45a9-b803-e046f45e591a" providerId="ADAL" clId="{11E4C718-9791-4E39-90A6-D26B63C2D5C5}" dt="2022-05-31T07:45:33.796" v="2950" actId="20577"/>
          <ac:spMkLst>
            <pc:docMk/>
            <pc:sldMk cId="2760797061" sldId="259"/>
            <ac:spMk id="2" creationId="{3E2AC396-C5B3-D56D-5536-6E9C10501643}"/>
          </ac:spMkLst>
        </pc:spChg>
        <pc:spChg chg="mod">
          <ac:chgData name="Sindre Elias Hinderaker" userId="439ab3fa-113d-45a9-b803-e046f45e591a" providerId="ADAL" clId="{11E4C718-9791-4E39-90A6-D26B63C2D5C5}" dt="2022-05-31T07:06:46.620" v="1701" actId="20577"/>
          <ac:spMkLst>
            <pc:docMk/>
            <pc:sldMk cId="2760797061" sldId="259"/>
            <ac:spMk id="3" creationId="{64F5D765-D98E-BCBA-D429-6B0B36D3CB0B}"/>
          </ac:spMkLst>
        </pc:spChg>
        <pc:spChg chg="mod">
          <ac:chgData name="Sindre Elias Hinderaker" userId="439ab3fa-113d-45a9-b803-e046f45e591a" providerId="ADAL" clId="{11E4C718-9791-4E39-90A6-D26B63C2D5C5}" dt="2022-05-31T07:45:01.366" v="2926" actId="20577"/>
          <ac:spMkLst>
            <pc:docMk/>
            <pc:sldMk cId="2760797061" sldId="259"/>
            <ac:spMk id="6" creationId="{A03CA53A-F47C-EFFB-8172-984D334520A4}"/>
          </ac:spMkLst>
        </pc:spChg>
        <pc:grpChg chg="add mod">
          <ac:chgData name="Sindre Elias Hinderaker" userId="439ab3fa-113d-45a9-b803-e046f45e591a" providerId="ADAL" clId="{11E4C718-9791-4E39-90A6-D26B63C2D5C5}" dt="2022-05-31T06:08:14.816" v="822"/>
          <ac:grpSpMkLst>
            <pc:docMk/>
            <pc:sldMk cId="2760797061" sldId="259"/>
            <ac:grpSpMk id="4" creationId="{E23CE389-BAB2-D56C-9959-E286FADAF207}"/>
          </ac:grpSpMkLst>
        </pc:grpChg>
        <pc:picChg chg="mod">
          <ac:chgData name="Sindre Elias Hinderaker" userId="439ab3fa-113d-45a9-b803-e046f45e591a" providerId="ADAL" clId="{11E4C718-9791-4E39-90A6-D26B63C2D5C5}" dt="2022-05-31T06:08:14.816" v="822"/>
          <ac:picMkLst>
            <pc:docMk/>
            <pc:sldMk cId="2760797061" sldId="259"/>
            <ac:picMk id="5" creationId="{DA033DCC-8A50-A507-4FF6-D0D139B7D9F7}"/>
          </ac:picMkLst>
        </pc:picChg>
      </pc:sldChg>
      <pc:sldChg chg="addSp modSp new mod modNotesTx">
        <pc:chgData name="Sindre Elias Hinderaker" userId="439ab3fa-113d-45a9-b803-e046f45e591a" providerId="ADAL" clId="{11E4C718-9791-4E39-90A6-D26B63C2D5C5}" dt="2022-05-31T07:45:26.966" v="2948"/>
        <pc:sldMkLst>
          <pc:docMk/>
          <pc:sldMk cId="3445456680" sldId="260"/>
        </pc:sldMkLst>
        <pc:spChg chg="mod">
          <ac:chgData name="Sindre Elias Hinderaker" userId="439ab3fa-113d-45a9-b803-e046f45e591a" providerId="ADAL" clId="{11E4C718-9791-4E39-90A6-D26B63C2D5C5}" dt="2022-05-31T07:45:26.966" v="2948"/>
          <ac:spMkLst>
            <pc:docMk/>
            <pc:sldMk cId="3445456680" sldId="260"/>
            <ac:spMk id="2" creationId="{8FE2A030-F1FD-5ADD-C680-4E96DC8D11D2}"/>
          </ac:spMkLst>
        </pc:spChg>
        <pc:spChg chg="mod">
          <ac:chgData name="Sindre Elias Hinderaker" userId="439ab3fa-113d-45a9-b803-e046f45e591a" providerId="ADAL" clId="{11E4C718-9791-4E39-90A6-D26B63C2D5C5}" dt="2022-05-31T06:57:30.982" v="1329" actId="20577"/>
          <ac:spMkLst>
            <pc:docMk/>
            <pc:sldMk cId="3445456680" sldId="260"/>
            <ac:spMk id="3" creationId="{89452A9F-C82C-E616-6224-065EBE8344D0}"/>
          </ac:spMkLst>
        </pc:spChg>
        <pc:spChg chg="add mod">
          <ac:chgData name="Sindre Elias Hinderaker" userId="439ab3fa-113d-45a9-b803-e046f45e591a" providerId="ADAL" clId="{11E4C718-9791-4E39-90A6-D26B63C2D5C5}" dt="2022-05-31T07:45:11.152" v="2933" actId="20577"/>
          <ac:spMkLst>
            <pc:docMk/>
            <pc:sldMk cId="3445456680" sldId="260"/>
            <ac:spMk id="6" creationId="{3FF706F4-FB29-FE58-1818-DD1DE22D6FDD}"/>
          </ac:spMkLst>
        </pc:spChg>
        <pc:grpChg chg="add mod">
          <ac:chgData name="Sindre Elias Hinderaker" userId="439ab3fa-113d-45a9-b803-e046f45e591a" providerId="ADAL" clId="{11E4C718-9791-4E39-90A6-D26B63C2D5C5}" dt="2022-05-31T07:03:47.543" v="1438" actId="1037"/>
          <ac:grpSpMkLst>
            <pc:docMk/>
            <pc:sldMk cId="3445456680" sldId="260"/>
            <ac:grpSpMk id="5" creationId="{97C19D1D-6302-8AFF-8514-EEC011CD3FE2}"/>
          </ac:grpSpMkLst>
        </pc:grpChg>
        <pc:picChg chg="add mod">
          <ac:chgData name="Sindre Elias Hinderaker" userId="439ab3fa-113d-45a9-b803-e046f45e591a" providerId="ADAL" clId="{11E4C718-9791-4E39-90A6-D26B63C2D5C5}" dt="2022-05-31T07:03:47.543" v="1438" actId="1037"/>
          <ac:picMkLst>
            <pc:docMk/>
            <pc:sldMk cId="3445456680" sldId="260"/>
            <ac:picMk id="3074" creationId="{95F0073E-ED7B-599E-0A21-FBF4DA398567}"/>
          </ac:picMkLst>
        </pc:picChg>
      </pc:sldChg>
      <pc:sldChg chg="addSp delSp modSp new mod">
        <pc:chgData name="Sindre Elias Hinderaker" userId="439ab3fa-113d-45a9-b803-e046f45e591a" providerId="ADAL" clId="{11E4C718-9791-4E39-90A6-D26B63C2D5C5}" dt="2022-05-31T11:31:47.484" v="4325" actId="20577"/>
        <pc:sldMkLst>
          <pc:docMk/>
          <pc:sldMk cId="1186576319" sldId="261"/>
        </pc:sldMkLst>
        <pc:spChg chg="mod">
          <ac:chgData name="Sindre Elias Hinderaker" userId="439ab3fa-113d-45a9-b803-e046f45e591a" providerId="ADAL" clId="{11E4C718-9791-4E39-90A6-D26B63C2D5C5}" dt="2022-05-31T08:09:13.560" v="3585" actId="20577"/>
          <ac:spMkLst>
            <pc:docMk/>
            <pc:sldMk cId="1186576319" sldId="261"/>
            <ac:spMk id="2" creationId="{574429D0-35CE-6CCE-CFEF-2EDF7B39E8DE}"/>
          </ac:spMkLst>
        </pc:spChg>
        <pc:spChg chg="del">
          <ac:chgData name="Sindre Elias Hinderaker" userId="439ab3fa-113d-45a9-b803-e046f45e591a" providerId="ADAL" clId="{11E4C718-9791-4E39-90A6-D26B63C2D5C5}" dt="2022-05-31T05:27:53.470" v="303" actId="3680"/>
          <ac:spMkLst>
            <pc:docMk/>
            <pc:sldMk cId="1186576319" sldId="261"/>
            <ac:spMk id="3" creationId="{50DC82B7-9975-DC5F-C05C-EC0744EFF660}"/>
          </ac:spMkLst>
        </pc:spChg>
        <pc:spChg chg="add del mod">
          <ac:chgData name="Sindre Elias Hinderaker" userId="439ab3fa-113d-45a9-b803-e046f45e591a" providerId="ADAL" clId="{11E4C718-9791-4E39-90A6-D26B63C2D5C5}" dt="2022-05-31T07:53:09.538" v="3182" actId="478"/>
          <ac:spMkLst>
            <pc:docMk/>
            <pc:sldMk cId="1186576319" sldId="261"/>
            <ac:spMk id="6" creationId="{43E8D88E-F976-0125-CEB8-0DBCCDFFC179}"/>
          </ac:spMkLst>
        </pc:spChg>
        <pc:graphicFrameChg chg="add mod ord modGraphic">
          <ac:chgData name="Sindre Elias Hinderaker" userId="439ab3fa-113d-45a9-b803-e046f45e591a" providerId="ADAL" clId="{11E4C718-9791-4E39-90A6-D26B63C2D5C5}" dt="2022-05-31T11:31:47.484" v="4325" actId="20577"/>
          <ac:graphicFrameMkLst>
            <pc:docMk/>
            <pc:sldMk cId="1186576319" sldId="261"/>
            <ac:graphicFrameMk id="4" creationId="{733BDDB8-32CE-B731-A23C-C8D405C9C8D6}"/>
          </ac:graphicFrameMkLst>
        </pc:graphicFrameChg>
      </pc:sldChg>
      <pc:sldChg chg="modSp add mod modNotesTx">
        <pc:chgData name="Sindre Elias Hinderaker" userId="439ab3fa-113d-45a9-b803-e046f45e591a" providerId="ADAL" clId="{11E4C718-9791-4E39-90A6-D26B63C2D5C5}" dt="2022-05-31T07:45:21.609" v="2947" actId="20577"/>
        <pc:sldMkLst>
          <pc:docMk/>
          <pc:sldMk cId="2532463967" sldId="262"/>
        </pc:sldMkLst>
        <pc:spChg chg="mod">
          <ac:chgData name="Sindre Elias Hinderaker" userId="439ab3fa-113d-45a9-b803-e046f45e591a" providerId="ADAL" clId="{11E4C718-9791-4E39-90A6-D26B63C2D5C5}" dt="2022-05-31T07:45:21.609" v="2947" actId="20577"/>
          <ac:spMkLst>
            <pc:docMk/>
            <pc:sldMk cId="2532463967" sldId="262"/>
            <ac:spMk id="2" creationId="{8FE2A030-F1FD-5ADD-C680-4E96DC8D11D2}"/>
          </ac:spMkLst>
        </pc:spChg>
        <pc:spChg chg="mod">
          <ac:chgData name="Sindre Elias Hinderaker" userId="439ab3fa-113d-45a9-b803-e046f45e591a" providerId="ADAL" clId="{11E4C718-9791-4E39-90A6-D26B63C2D5C5}" dt="2022-05-31T06:55:12.358" v="1219" actId="5793"/>
          <ac:spMkLst>
            <pc:docMk/>
            <pc:sldMk cId="2532463967" sldId="262"/>
            <ac:spMk id="3" creationId="{89452A9F-C82C-E616-6224-065EBE8344D0}"/>
          </ac:spMkLst>
        </pc:spChg>
      </pc:sldChg>
      <pc:sldChg chg="modSp new mod modNotesTx">
        <pc:chgData name="Sindre Elias Hinderaker" userId="439ab3fa-113d-45a9-b803-e046f45e591a" providerId="ADAL" clId="{11E4C718-9791-4E39-90A6-D26B63C2D5C5}" dt="2022-05-31T08:39:17.988" v="4306" actId="20577"/>
        <pc:sldMkLst>
          <pc:docMk/>
          <pc:sldMk cId="1913947324" sldId="263"/>
        </pc:sldMkLst>
        <pc:spChg chg="mod">
          <ac:chgData name="Sindre Elias Hinderaker" userId="439ab3fa-113d-45a9-b803-e046f45e591a" providerId="ADAL" clId="{11E4C718-9791-4E39-90A6-D26B63C2D5C5}" dt="2022-05-31T08:09:09.212" v="3584" actId="20577"/>
          <ac:spMkLst>
            <pc:docMk/>
            <pc:sldMk cId="1913947324" sldId="263"/>
            <ac:spMk id="2" creationId="{FBB10389-C209-0869-CADD-48F2ED8A354E}"/>
          </ac:spMkLst>
        </pc:spChg>
        <pc:spChg chg="mod">
          <ac:chgData name="Sindre Elias Hinderaker" userId="439ab3fa-113d-45a9-b803-e046f45e591a" providerId="ADAL" clId="{11E4C718-9791-4E39-90A6-D26B63C2D5C5}" dt="2022-05-31T07:38:02.011" v="2758" actId="20577"/>
          <ac:spMkLst>
            <pc:docMk/>
            <pc:sldMk cId="1913947324" sldId="263"/>
            <ac:spMk id="3" creationId="{B5B09BAB-01AF-BEC6-3559-628E08AE339D}"/>
          </ac:spMkLst>
        </pc:spChg>
      </pc:sldChg>
      <pc:sldChg chg="modSp new mod">
        <pc:chgData name="Sindre Elias Hinderaker" userId="439ab3fa-113d-45a9-b803-e046f45e591a" providerId="ADAL" clId="{11E4C718-9791-4E39-90A6-D26B63C2D5C5}" dt="2022-05-31T09:03:46.740" v="4323" actId="20577"/>
        <pc:sldMkLst>
          <pc:docMk/>
          <pc:sldMk cId="1416147633" sldId="264"/>
        </pc:sldMkLst>
        <pc:spChg chg="mod">
          <ac:chgData name="Sindre Elias Hinderaker" userId="439ab3fa-113d-45a9-b803-e046f45e591a" providerId="ADAL" clId="{11E4C718-9791-4E39-90A6-D26B63C2D5C5}" dt="2022-05-31T08:23:08.197" v="4009" actId="20577"/>
          <ac:spMkLst>
            <pc:docMk/>
            <pc:sldMk cId="1416147633" sldId="264"/>
            <ac:spMk id="2" creationId="{6B403D53-FD46-B6C2-28E9-8B81A69B1DE0}"/>
          </ac:spMkLst>
        </pc:spChg>
        <pc:spChg chg="mod">
          <ac:chgData name="Sindre Elias Hinderaker" userId="439ab3fa-113d-45a9-b803-e046f45e591a" providerId="ADAL" clId="{11E4C718-9791-4E39-90A6-D26B63C2D5C5}" dt="2022-05-31T09:03:46.740" v="4323" actId="20577"/>
          <ac:spMkLst>
            <pc:docMk/>
            <pc:sldMk cId="1416147633" sldId="264"/>
            <ac:spMk id="3" creationId="{F3B0671F-59B7-06B6-F76A-8643D2F1A4EF}"/>
          </ac:spMkLst>
        </pc:spChg>
      </pc:sldChg>
      <pc:sldChg chg="addSp delSp modSp add mod">
        <pc:chgData name="Sindre Elias Hinderaker" userId="439ab3fa-113d-45a9-b803-e046f45e591a" providerId="ADAL" clId="{11E4C718-9791-4E39-90A6-D26B63C2D5C5}" dt="2022-05-31T08:32:11.549" v="4181" actId="1036"/>
        <pc:sldMkLst>
          <pc:docMk/>
          <pc:sldMk cId="1608406231" sldId="265"/>
        </pc:sldMkLst>
        <pc:spChg chg="mod">
          <ac:chgData name="Sindre Elias Hinderaker" userId="439ab3fa-113d-45a9-b803-e046f45e591a" providerId="ADAL" clId="{11E4C718-9791-4E39-90A6-D26B63C2D5C5}" dt="2022-05-31T08:27:12.050" v="4081" actId="20577"/>
          <ac:spMkLst>
            <pc:docMk/>
            <pc:sldMk cId="1608406231" sldId="265"/>
            <ac:spMk id="2" creationId="{B25A9EA7-6109-6662-7337-1CBFCCF47AC9}"/>
          </ac:spMkLst>
        </pc:spChg>
        <pc:spChg chg="del mod">
          <ac:chgData name="Sindre Elias Hinderaker" userId="439ab3fa-113d-45a9-b803-e046f45e591a" providerId="ADAL" clId="{11E4C718-9791-4E39-90A6-D26B63C2D5C5}" dt="2022-05-31T08:27:18.015" v="4083"/>
          <ac:spMkLst>
            <pc:docMk/>
            <pc:sldMk cId="1608406231" sldId="265"/>
            <ac:spMk id="3" creationId="{AD7D3C2B-0976-D52E-1912-A78EC73330E2}"/>
          </ac:spMkLst>
        </pc:spChg>
        <pc:spChg chg="add mod">
          <ac:chgData name="Sindre Elias Hinderaker" userId="439ab3fa-113d-45a9-b803-e046f45e591a" providerId="ADAL" clId="{11E4C718-9791-4E39-90A6-D26B63C2D5C5}" dt="2022-05-31T08:32:05.765" v="4177" actId="1076"/>
          <ac:spMkLst>
            <pc:docMk/>
            <pc:sldMk cId="1608406231" sldId="265"/>
            <ac:spMk id="8" creationId="{6B7AFE69-4FFC-BF15-0A6F-66EF6CEEC125}"/>
          </ac:spMkLst>
        </pc:spChg>
        <pc:graphicFrameChg chg="add del">
          <ac:chgData name="Sindre Elias Hinderaker" userId="439ab3fa-113d-45a9-b803-e046f45e591a" providerId="ADAL" clId="{11E4C718-9791-4E39-90A6-D26B63C2D5C5}" dt="2022-05-31T08:27:47.663" v="4088" actId="478"/>
          <ac:graphicFrameMkLst>
            <pc:docMk/>
            <pc:sldMk cId="1608406231" sldId="265"/>
            <ac:graphicFrameMk id="4" creationId="{7BC9C7B3-9B86-216C-263D-B4808E180E4B}"/>
          </ac:graphicFrameMkLst>
        </pc:graphicFrameChg>
        <pc:picChg chg="del">
          <ac:chgData name="Sindre Elias Hinderaker" userId="439ab3fa-113d-45a9-b803-e046f45e591a" providerId="ADAL" clId="{11E4C718-9791-4E39-90A6-D26B63C2D5C5}" dt="2022-05-31T08:26:58.863" v="4059" actId="478"/>
          <ac:picMkLst>
            <pc:docMk/>
            <pc:sldMk cId="1608406231" sldId="265"/>
            <ac:picMk id="5" creationId="{C65AE357-7F0C-CBE1-1637-15F2CDC53030}"/>
          </ac:picMkLst>
        </pc:picChg>
        <pc:picChg chg="add mod">
          <ac:chgData name="Sindre Elias Hinderaker" userId="439ab3fa-113d-45a9-b803-e046f45e591a" providerId="ADAL" clId="{11E4C718-9791-4E39-90A6-D26B63C2D5C5}" dt="2022-05-31T08:32:11.549" v="4181" actId="1036"/>
          <ac:picMkLst>
            <pc:docMk/>
            <pc:sldMk cId="1608406231" sldId="265"/>
            <ac:picMk id="4098" creationId="{94AB9BE3-9BB7-3303-1361-2F3CF267C83B}"/>
          </ac:picMkLst>
        </pc:picChg>
      </pc:sldChg>
      <pc:sldChg chg="new del">
        <pc:chgData name="Sindre Elias Hinderaker" userId="439ab3fa-113d-45a9-b803-e046f45e591a" providerId="ADAL" clId="{11E4C718-9791-4E39-90A6-D26B63C2D5C5}" dt="2022-05-31T08:34:42.808" v="4270" actId="680"/>
        <pc:sldMkLst>
          <pc:docMk/>
          <pc:sldMk cId="2486535663" sldId="266"/>
        </pc:sldMkLst>
      </pc:sldChg>
    </pc:docChg>
  </pc:docChgLst>
</pc:chgInfo>
</file>

<file path=ppt/media/image1.png>
</file>

<file path=ppt/media/image2.gif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81D396-03BC-44DF-8853-6C6ECDE1F022}" type="datetimeFigureOut">
              <a:rPr lang="nb-NO" smtClean="0"/>
              <a:t>31.05.2022</a:t>
            </a:fld>
            <a:endParaRPr lang="nb-NO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3A161C-B65C-454C-8E7C-219078234C00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5463661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/>
              <a:t>Computer </a:t>
            </a:r>
            <a:r>
              <a:rPr lang="nb-NO" dirty="0" err="1"/>
              <a:t>Aided</a:t>
            </a:r>
            <a:r>
              <a:rPr lang="nb-NO" dirty="0"/>
              <a:t> Design (CAD)</a:t>
            </a:r>
            <a:br>
              <a:rPr lang="nb-NO" dirty="0"/>
            </a:br>
            <a:r>
              <a:rPr lang="nb-NO" i="1" dirty="0"/>
              <a:t>eller</a:t>
            </a:r>
          </a:p>
          <a:p>
            <a:r>
              <a:rPr lang="nb-NO" dirty="0"/>
              <a:t>Dataassistert konstruksjon (DAK)</a:t>
            </a:r>
            <a:br>
              <a:rPr lang="nb-NO" dirty="0"/>
            </a:br>
            <a:r>
              <a:rPr lang="nb-NO" dirty="0"/>
              <a:t>som det omtales på norsk.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3A161C-B65C-454C-8E7C-219078234C00}" type="slidenum">
              <a:rPr lang="nb-NO" smtClean="0"/>
              <a:t>1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9201897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3A161C-B65C-454C-8E7C-219078234C00}" type="slidenum">
              <a:rPr lang="nb-NO" smtClean="0"/>
              <a:t>10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7975491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b="1" i="0" u="non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Bakgrunn</a:t>
            </a:r>
            <a:br>
              <a:rPr lang="nb-NO" b="0" i="1" u="non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lang="nb-NO" b="0" i="1" u="none" noProof="0" dirty="0"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r>
              <a:rPr lang="nb-NO" b="0" i="1" u="non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Produkter og tjenester: </a:t>
            </a:r>
            <a:br>
              <a:rPr lang="nb-NO" b="0" i="1" u="non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lang="nb-NO" b="0" i="0" u="non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Menneskets livskvalitet (slik vi kjenner den) er avhengig av tilgjengeligheten av produkter og tjenester fra industrien. </a:t>
            </a:r>
          </a:p>
          <a:p>
            <a:endParaRPr lang="nb-NO" b="0" i="0" u="none" noProof="0" dirty="0"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r>
              <a:rPr lang="nb-NO" b="0" i="1" u="non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Økonomi: </a:t>
            </a:r>
            <a:br>
              <a:rPr lang="nb-NO" b="0" i="0" u="non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lang="nb-NO" b="0" i="0" u="non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Produksjon er en grunnleggende del av en nasjons økonomi. Produsenter bidro med 2,2 billioner (det er 12 nuller) dollar med omtrent 12 % av bruttonasjonalproduktet (BNP) til USA i 2015.</a:t>
            </a:r>
          </a:p>
          <a:p>
            <a:endParaRPr lang="nb-NO" b="0" i="0" u="none" noProof="0" dirty="0"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r>
              <a:rPr lang="nb-NO" b="0" i="0" u="non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BNP: </a:t>
            </a:r>
            <a:r>
              <a:rPr lang="nb-NO" b="0" i="0" dirty="0">
                <a:solidFill>
                  <a:srgbClr val="162327"/>
                </a:solidFill>
                <a:effectLst/>
                <a:latin typeface="Open Sans" panose="020B0606030504020204" pitchFamily="34" charset="0"/>
              </a:rPr>
              <a:t>Bruttonasjonalproduktet (BNP) er lik summen av alle varer og tjenester som produseres i et land i løpet av et år, minus de varene og tjenestene som blir brukt under denne produksjonen.</a:t>
            </a:r>
          </a:p>
          <a:p>
            <a:endParaRPr lang="nb-NO" b="0" i="0" dirty="0">
              <a:solidFill>
                <a:srgbClr val="162327"/>
              </a:solidFill>
              <a:effectLst/>
              <a:latin typeface="Open Sans" panose="020B0606030504020204" pitchFamily="34" charset="0"/>
            </a:endParaRPr>
          </a:p>
          <a:p>
            <a:r>
              <a:rPr lang="nb-NO" b="0" i="0" dirty="0">
                <a:solidFill>
                  <a:srgbClr val="162327"/>
                </a:solidFill>
                <a:effectLst/>
                <a:latin typeface="Open Sans" panose="020B0606030504020204" pitchFamily="34" charset="0"/>
              </a:rPr>
              <a:t>Fra figur 1 ser vi bla. at industri, og bygg- og anleggsvirksomhet utgjorde 14% av BNP i Norge i 2012.</a:t>
            </a:r>
          </a:p>
          <a:p>
            <a:endParaRPr lang="nb-NO" b="0" i="0" u="none" noProof="0" dirty="0"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3A161C-B65C-454C-8E7C-219078234C00}" type="slidenum">
              <a:rPr lang="nb-NO" smtClean="0"/>
              <a:t>2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8328440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b-NO" b="1" i="0" u="non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Hva</a:t>
            </a:r>
            <a:br>
              <a:rPr lang="nb-NO" b="0" i="0" u="non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lang="nb-NO" b="0" i="0" u="none" noProof="0" dirty="0"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b-NO" b="0" i="1" u="non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3D-modellering:</a:t>
            </a:r>
            <a:br>
              <a:rPr lang="nb-NO" b="0" i="0" u="non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lang="nb-NO" b="0" i="0" u="non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CAD/DAK er konstruksjon (eller 3D-modellering) og teknisk tegning som utføres ved hjelp av </a:t>
            </a:r>
            <a:r>
              <a:rPr lang="nb-NO" b="0" i="0" u="none" strike="noStrik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datamaskinbaserte programvarer </a:t>
            </a:r>
            <a:r>
              <a:rPr lang="nb-NO" b="0" i="0" u="non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og redskaper.</a:t>
            </a:r>
            <a:br>
              <a:rPr lang="nb-NO" b="0" i="0" u="non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lang="nb-NO" b="0" i="0" u="none" noProof="0" dirty="0"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b-NO" dirty="0">
                <a:solidFill>
                  <a:schemeClr val="tx1"/>
                </a:solidFill>
              </a:rPr>
              <a:t>Benyttes for å hjelpe til med å lage, modifisere, analysere eller optimalisere et design.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3A161C-B65C-454C-8E7C-219078234C00}" type="slidenum">
              <a:rPr lang="nb-NO" smtClean="0"/>
              <a:t>3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1208402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b="1" i="0" u="non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Hvem:</a:t>
            </a:r>
            <a:br>
              <a:rPr lang="nb-NO" b="0" i="0" u="non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lang="nb-NO" b="0" i="0" u="none" noProof="0" dirty="0"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r>
              <a:rPr lang="nb-NO" b="0" i="1" u="non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Ingeniør, arkitekt, designer:</a:t>
            </a:r>
            <a:br>
              <a:rPr lang="nb-NO" b="0" i="0" u="non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lang="nb-NO" b="0" i="0" u="non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CAD/DAK programmer brukes blant annet av ingeniører, arkitekter og andre designere innen ulike industrier og fag. </a:t>
            </a:r>
            <a:br>
              <a:rPr lang="nb-NO" b="0" i="0" u="non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lang="nb-NO" b="0" i="0" u="non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Som for eksempel bilindustrien, forbrukerprodukter, prosess- og oljeindustrien og innen bygg og anlegg.</a:t>
            </a:r>
            <a:br>
              <a:rPr lang="nb-NO" b="0" i="0" u="non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br>
              <a:rPr lang="nb-NO" b="0" i="0" u="non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lang="nb-NO" b="0" i="0" u="non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Figur 3 viser en oversikt over ulike bransjer som benyttet CAD/DAK mellom 2012 og 2015.</a:t>
            </a:r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3A161C-B65C-454C-8E7C-219078234C00}" type="slidenum">
              <a:rPr lang="nb-NO" smtClean="0"/>
              <a:t>4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8469918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b="1" i="0" u="non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Hvorfor </a:t>
            </a:r>
            <a:br>
              <a:rPr lang="nb-NO" b="0" i="0" u="non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br>
              <a:rPr lang="nb-NO" b="0" i="0" u="non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lang="nb-NO" b="0" i="0" u="non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Produktivitet, kvalitet: </a:t>
            </a:r>
            <a:br>
              <a:rPr lang="nb-NO" b="0" i="0" u="non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lang="nb-NO" b="0" i="0" u="non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CAD/DAK-tegninger benyttes for å øke produktiviteten for designeren, bedre designkvaliteten, bedre kommunikasjonen ved dokumentasjon, og skape en database for framstilling.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3A161C-B65C-454C-8E7C-219078234C00}" type="slidenum">
              <a:rPr lang="nb-NO" smtClean="0"/>
              <a:t>5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2781646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b="1" dirty="0"/>
              <a:t>Trender</a:t>
            </a:r>
            <a:endParaRPr lang="nb-NO" b="0" i="0" dirty="0"/>
          </a:p>
          <a:p>
            <a:r>
              <a:rPr lang="nb-NO" b="0" i="0" dirty="0"/>
              <a:t>Trender i CAD er blant annet generativt design, sanntidssimulering, utvidet </a:t>
            </a:r>
            <a:r>
              <a:rPr lang="nb-NO" b="0" i="0" dirty="0" err="1"/>
              <a:t>virkrelighet</a:t>
            </a:r>
            <a:r>
              <a:rPr lang="nb-NO" b="0" i="0" dirty="0"/>
              <a:t> (AR), </a:t>
            </a:r>
            <a:r>
              <a:rPr lang="nb-NO" b="0" i="0" dirty="0" err="1"/>
              <a:t>IoT</a:t>
            </a:r>
            <a:r>
              <a:rPr lang="nb-NO" b="0" i="0" dirty="0"/>
              <a:t>-plattformerøkt, </a:t>
            </a:r>
            <a:r>
              <a:rPr lang="nb-NO" b="0" i="0" dirty="0" err="1"/>
              <a:t>SaaS</a:t>
            </a:r>
            <a:r>
              <a:rPr lang="nb-NO" b="0" i="0" dirty="0"/>
              <a:t>. </a:t>
            </a:r>
          </a:p>
          <a:p>
            <a:endParaRPr lang="nb-NO" b="0" i="1" dirty="0"/>
          </a:p>
          <a:p>
            <a:r>
              <a:rPr lang="nb-NO" b="0" i="1" dirty="0"/>
              <a:t>Generativt design:</a:t>
            </a:r>
            <a:r>
              <a:rPr lang="nb-NO" b="0" i="0" dirty="0"/>
              <a:t> Generativ design kombinerer kunstig intelligens (AI) og maskinlæring for å lage ulike designiterasjoner. Brukere legger inn </a:t>
            </a:r>
            <a:r>
              <a:rPr lang="nb-NO" b="0" i="0" dirty="0" err="1"/>
              <a:t>designmål</a:t>
            </a:r>
            <a:r>
              <a:rPr lang="nb-NO" b="0" i="0" dirty="0"/>
              <a:t> og parametere for ytelse, materialer, produksjonsmetoder og kostnadsbegrensninger. Programvaren utforsker mulige varianter av en løsning og genererer designalternativer.</a:t>
            </a:r>
          </a:p>
          <a:p>
            <a:endParaRPr lang="nb-NO" i="1" dirty="0"/>
          </a:p>
          <a:p>
            <a:r>
              <a:rPr lang="nb-NO" i="1" dirty="0"/>
              <a:t>AR, </a:t>
            </a:r>
            <a:r>
              <a:rPr lang="nb-NO" i="1" dirty="0" err="1"/>
              <a:t>IoT</a:t>
            </a:r>
            <a:r>
              <a:rPr lang="nb-NO" i="1" dirty="0"/>
              <a:t>, Digitalisering: 3D laser skanning til BIM-programvare (</a:t>
            </a:r>
            <a:r>
              <a:rPr lang="en-US" i="1" noProof="0" dirty="0"/>
              <a:t>Building Information Modeling</a:t>
            </a:r>
            <a:r>
              <a:rPr lang="nb-NO" i="1" dirty="0"/>
              <a:t>). Benyttelse av VR form BIM: muliggjør at bruker bedre kan visualisere bygningsområdet og plassen. Modell-basert definisjon (MBD) en digital produkt modell og en digital tråd. Endringer reflekteres i alle ledd i bedriften.</a:t>
            </a:r>
          </a:p>
          <a:p>
            <a:endParaRPr lang="nb-NO" i="1" dirty="0"/>
          </a:p>
          <a:p>
            <a:r>
              <a:rPr lang="nb-NO" i="1" dirty="0" err="1"/>
              <a:t>SaaS</a:t>
            </a:r>
            <a:r>
              <a:rPr lang="nb-NO" i="1" dirty="0"/>
              <a:t>: </a:t>
            </a:r>
            <a:r>
              <a:rPr lang="nb-NO" i="0" dirty="0"/>
              <a:t>CAD-produkter skifter mot </a:t>
            </a:r>
            <a:r>
              <a:rPr lang="nb-NO" i="0" dirty="0" err="1"/>
              <a:t>SaaS</a:t>
            </a:r>
            <a:r>
              <a:rPr lang="nb-NO" i="0" dirty="0"/>
              <a:t>-modeller kontra engangskjøpsmodeller. </a:t>
            </a:r>
            <a:r>
              <a:rPr lang="nb-NO" i="0" dirty="0" err="1"/>
              <a:t>Skybasert</a:t>
            </a:r>
            <a:r>
              <a:rPr lang="nb-NO" i="0" dirty="0"/>
              <a:t> CAD istedenfor «on-</a:t>
            </a:r>
            <a:r>
              <a:rPr lang="nb-NO" i="0" dirty="0" err="1"/>
              <a:t>site</a:t>
            </a:r>
            <a:r>
              <a:rPr lang="nb-NO" i="0" dirty="0"/>
              <a:t>»/lokale løsninger.</a:t>
            </a:r>
          </a:p>
          <a:p>
            <a:endParaRPr lang="nb-NO" i="1" dirty="0"/>
          </a:p>
          <a:p>
            <a:r>
              <a:rPr lang="nb-NO" i="1" dirty="0"/>
              <a:t>Automatisering / Personalisering: </a:t>
            </a:r>
            <a:r>
              <a:rPr lang="nb-NO" i="0" dirty="0"/>
              <a:t>CAD-programvare kan tilpasses og spesialiseres slik at brukerne får tilgang til verktøyene og funksjonene de mest sannsynlig vil bruke for å oppmuntre til personalisering. Denne personaliseringen kan være fordelaktig for å øke produktiviteten, enkel bruk og spare tid.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3A161C-B65C-454C-8E7C-219078234C00}" type="slidenum">
              <a:rPr lang="nb-NO" smtClean="0"/>
              <a:t>6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4762803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/>
              <a:t>Autodesk </a:t>
            </a:r>
            <a:r>
              <a:rPr lang="nb-NO" dirty="0" err="1"/>
              <a:t>Fusion</a:t>
            </a:r>
            <a:r>
              <a:rPr lang="nb-NO" dirty="0"/>
              <a:t> 360</a:t>
            </a:r>
          </a:p>
          <a:p>
            <a:endParaRPr lang="nb-NO" dirty="0"/>
          </a:p>
          <a:p>
            <a:r>
              <a:rPr lang="nb-NO" i="1" dirty="0"/>
              <a:t>Hva er det: En </a:t>
            </a:r>
            <a:r>
              <a:rPr lang="nb-NO" i="1" dirty="0" err="1"/>
              <a:t>skybasert</a:t>
            </a:r>
            <a:r>
              <a:rPr lang="nb-NO" i="1" dirty="0"/>
              <a:t> programvareplattform for 3D-modellering, CAD (design), CAM (</a:t>
            </a:r>
            <a:r>
              <a:rPr lang="nb-NO" i="1" dirty="0" err="1"/>
              <a:t>manufacturing</a:t>
            </a:r>
            <a:r>
              <a:rPr lang="nb-NO" i="1" dirty="0"/>
              <a:t>), CAE (</a:t>
            </a:r>
            <a:r>
              <a:rPr lang="nb-NO" i="1" dirty="0" err="1"/>
              <a:t>engineering</a:t>
            </a:r>
            <a:r>
              <a:rPr lang="nb-NO" i="1" dirty="0"/>
              <a:t>: </a:t>
            </a:r>
            <a:r>
              <a:rPr lang="nb-NO" i="1" dirty="0" err="1"/>
              <a:t>simulation</a:t>
            </a:r>
            <a:r>
              <a:rPr lang="nb-NO" i="1" dirty="0"/>
              <a:t>, </a:t>
            </a:r>
            <a:r>
              <a:rPr lang="nb-NO" i="1" dirty="0" err="1"/>
              <a:t>documenation</a:t>
            </a:r>
            <a:r>
              <a:rPr lang="nb-NO" i="1" dirty="0"/>
              <a:t>) og PCB (</a:t>
            </a:r>
            <a:r>
              <a:rPr lang="nb-NO" i="1" dirty="0" err="1"/>
              <a:t>electronics</a:t>
            </a:r>
            <a:r>
              <a:rPr lang="nb-NO" i="1" dirty="0"/>
              <a:t>) for produktdesign og produksjon.</a:t>
            </a:r>
          </a:p>
          <a:p>
            <a:br>
              <a:rPr lang="nb-NO" i="1" dirty="0"/>
            </a:br>
            <a:r>
              <a:rPr lang="nb-NO" i="1" dirty="0"/>
              <a:t>Integrert </a:t>
            </a:r>
            <a:r>
              <a:rPr lang="nb-NO" i="1" dirty="0" err="1"/>
              <a:t>plattfrom</a:t>
            </a:r>
            <a:r>
              <a:rPr lang="nb-NO" i="1" dirty="0"/>
              <a:t>: </a:t>
            </a:r>
            <a:r>
              <a:rPr lang="nb-NO" dirty="0" err="1"/>
              <a:t>Fusion</a:t>
            </a:r>
            <a:r>
              <a:rPr lang="nb-NO" dirty="0"/>
              <a:t> 360 forener design, </a:t>
            </a:r>
            <a:r>
              <a:rPr lang="nb-NO" dirty="0" err="1"/>
              <a:t>engineering</a:t>
            </a:r>
            <a:r>
              <a:rPr lang="nb-NO" dirty="0"/>
              <a:t>, elektronikk og produksjon i én enkelt programvareplattform.</a:t>
            </a:r>
          </a:p>
          <a:p>
            <a:endParaRPr lang="nb-NO" dirty="0"/>
          </a:p>
          <a:p>
            <a:r>
              <a:rPr lang="nb-NO" dirty="0"/>
              <a:t>3S-design og modellering: Støtter modellering i form av: Parametrisk, fri-form, direkte, overflate, </a:t>
            </a:r>
            <a:r>
              <a:rPr lang="nb-NO" dirty="0" err="1"/>
              <a:t>mesh</a:t>
            </a:r>
            <a:r>
              <a:rPr lang="nb-NO" dirty="0"/>
              <a:t> og plate.</a:t>
            </a:r>
          </a:p>
          <a:p>
            <a:endParaRPr lang="nb-NO" dirty="0"/>
          </a:p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3A161C-B65C-454C-8E7C-219078234C00}" type="slidenum">
              <a:rPr lang="nb-NO" smtClean="0"/>
              <a:t>7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9049911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/>
              <a:t>Autodesk </a:t>
            </a:r>
            <a:r>
              <a:rPr lang="nb-NO" dirty="0" err="1"/>
              <a:t>Fusion</a:t>
            </a:r>
            <a:r>
              <a:rPr lang="nb-NO" dirty="0"/>
              <a:t> 360</a:t>
            </a:r>
          </a:p>
          <a:p>
            <a:endParaRPr lang="nb-NO" dirty="0"/>
          </a:p>
          <a:p>
            <a:r>
              <a:rPr lang="nb-NO" i="1" dirty="0"/>
              <a:t>Hva er det: En </a:t>
            </a:r>
            <a:r>
              <a:rPr lang="nb-NO" i="1" dirty="0" err="1"/>
              <a:t>skybasert</a:t>
            </a:r>
            <a:r>
              <a:rPr lang="nb-NO" i="1" dirty="0"/>
              <a:t> programvareplattform for 3D-modellering, CAD (design), CAM (</a:t>
            </a:r>
            <a:r>
              <a:rPr lang="nb-NO" i="1" dirty="0" err="1"/>
              <a:t>manufacturing</a:t>
            </a:r>
            <a:r>
              <a:rPr lang="nb-NO" i="1" dirty="0"/>
              <a:t>), CAE (</a:t>
            </a:r>
            <a:r>
              <a:rPr lang="nb-NO" i="1" dirty="0" err="1"/>
              <a:t>engineering</a:t>
            </a:r>
            <a:r>
              <a:rPr lang="nb-NO" i="1" dirty="0"/>
              <a:t>: </a:t>
            </a:r>
            <a:r>
              <a:rPr lang="nb-NO" i="1" dirty="0" err="1"/>
              <a:t>simulation</a:t>
            </a:r>
            <a:r>
              <a:rPr lang="nb-NO" i="1" dirty="0"/>
              <a:t>, </a:t>
            </a:r>
            <a:r>
              <a:rPr lang="nb-NO" i="1" dirty="0" err="1"/>
              <a:t>documenation</a:t>
            </a:r>
            <a:r>
              <a:rPr lang="nb-NO" i="1" dirty="0"/>
              <a:t>) og PCB (</a:t>
            </a:r>
            <a:r>
              <a:rPr lang="nb-NO" i="1" dirty="0" err="1"/>
              <a:t>electronics</a:t>
            </a:r>
            <a:r>
              <a:rPr lang="nb-NO" i="1" dirty="0"/>
              <a:t>) for produktdesign og produksjon.</a:t>
            </a:r>
          </a:p>
          <a:p>
            <a:br>
              <a:rPr lang="nb-NO" i="1" dirty="0"/>
            </a:br>
            <a:r>
              <a:rPr lang="nb-NO" i="1" dirty="0"/>
              <a:t>Integrert </a:t>
            </a:r>
            <a:r>
              <a:rPr lang="nb-NO" i="1" dirty="0" err="1"/>
              <a:t>plattfrom</a:t>
            </a:r>
            <a:r>
              <a:rPr lang="nb-NO" i="1" dirty="0"/>
              <a:t>: </a:t>
            </a:r>
            <a:r>
              <a:rPr lang="nb-NO" dirty="0" err="1"/>
              <a:t>Fusion</a:t>
            </a:r>
            <a:r>
              <a:rPr lang="nb-NO" dirty="0"/>
              <a:t> 360 forener design, </a:t>
            </a:r>
            <a:r>
              <a:rPr lang="nb-NO" dirty="0" err="1"/>
              <a:t>engineering</a:t>
            </a:r>
            <a:r>
              <a:rPr lang="nb-NO" dirty="0"/>
              <a:t>, elektronikk og produksjon i én enkelt programvareplattform.</a:t>
            </a:r>
          </a:p>
          <a:p>
            <a:endParaRPr lang="nb-NO" dirty="0"/>
          </a:p>
          <a:p>
            <a:r>
              <a:rPr lang="nb-NO" dirty="0"/>
              <a:t>3S-design og modellering: Støtter modellering i form av: Parametrisk, fri-form, direkte, overflate, </a:t>
            </a:r>
            <a:r>
              <a:rPr lang="nb-NO" dirty="0" err="1"/>
              <a:t>mesh</a:t>
            </a:r>
            <a:r>
              <a:rPr lang="nb-NO" dirty="0"/>
              <a:t> og plate.</a:t>
            </a:r>
          </a:p>
          <a:p>
            <a:endParaRPr lang="nb-NO" dirty="0"/>
          </a:p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3A161C-B65C-454C-8E7C-219078234C00}" type="slidenum">
              <a:rPr lang="nb-NO" smtClean="0"/>
              <a:t>8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1209169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3A161C-B65C-454C-8E7C-219078234C00}" type="slidenum">
              <a:rPr lang="nb-NO" smtClean="0"/>
              <a:t>9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4822386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540C8-71CE-185A-4A49-E8D359B467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0AEF6B-6C63-576E-A9E3-913D33167F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909421-530F-4C1B-0E94-690072070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159CF-B431-455F-AE75-7056BEB3ACEB}" type="datetimeFigureOut">
              <a:rPr lang="nb-NO" smtClean="0"/>
              <a:t>30.05.2022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9F1D00-44A3-B708-42D5-612BA4C47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A5A24A-222B-FFBC-DB7B-1134E6635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AA5A8-6A0C-4FF8-B002-46C78EC56E12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3152454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ED905E-FD6E-9FDA-0419-736D77696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FA9FEE-2E2B-08DC-3205-4E34E1C576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68C93A-DDED-D202-E1A0-5C00649E2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159CF-B431-455F-AE75-7056BEB3ACEB}" type="datetimeFigureOut">
              <a:rPr lang="nb-NO" smtClean="0"/>
              <a:t>30.05.2022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AA6DFF-B3B4-1206-3856-545F72ADA3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DA347A-0676-5879-108F-5C2BC69D52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AA5A8-6A0C-4FF8-B002-46C78EC56E12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5572374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D24683-FDDD-723E-0D1E-22ACB52C23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FDD894-C024-299C-A301-5AFD2CE665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0065CA-1446-9ADD-7572-399F70C74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159CF-B431-455F-AE75-7056BEB3ACEB}" type="datetimeFigureOut">
              <a:rPr lang="nb-NO" smtClean="0"/>
              <a:t>30.05.2022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6207DB-AFC5-59AE-3D0A-EDFD6238B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58FE28-483B-AD2F-4A64-5E187E90D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AA5A8-6A0C-4FF8-B002-46C78EC56E12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46532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A79B2-6522-51C8-8C85-41B615B99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B4C1EB-7CD9-F943-0167-1FA69AE17C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CF835B-614C-E441-451D-C454340AE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159CF-B431-455F-AE75-7056BEB3ACEB}" type="datetimeFigureOut">
              <a:rPr lang="nb-NO" smtClean="0"/>
              <a:t>30.05.2022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C13315-27A6-E3C7-E994-11092B7749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0E899D-ECF2-4F34-FC6C-E967048B1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AA5A8-6A0C-4FF8-B002-46C78EC56E12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3860574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D64D51-ADE3-D0F8-FB69-286C6ED2CC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479136-E836-F363-ADC0-69C0C9D9C8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4797C0-FB8B-DEF9-8BF5-220AC7B83F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159CF-B431-455F-AE75-7056BEB3ACEB}" type="datetimeFigureOut">
              <a:rPr lang="nb-NO" smtClean="0"/>
              <a:t>30.05.2022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40AF86-6D66-FDE6-443C-60193CD367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F23873-B504-213D-34F1-B717C055C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AA5A8-6A0C-4FF8-B002-46C78EC56E12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661943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C54EBA-136E-F224-A753-AE7BF382CA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122A6E-378B-03E7-9119-9D77094567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AD695F-6DFF-A4B8-7003-FDEE03268E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D1B0A3-A27B-2EE8-3198-2967923DB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159CF-B431-455F-AE75-7056BEB3ACEB}" type="datetimeFigureOut">
              <a:rPr lang="nb-NO" smtClean="0"/>
              <a:t>30.05.2022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07B0A1-632F-93D2-894D-40F117A37E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C297AE-095C-94E8-21F1-22AC0D8F9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AA5A8-6A0C-4FF8-B002-46C78EC56E12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004476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F3FF7-589C-BF31-7E53-0744A86F59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60F524-E299-7D20-A17B-D216A2AB2E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DC7CEA-AF29-3748-16C7-C87169F548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8628D6-0142-E168-4AE6-6D631C721C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672677-4F41-05D7-09EC-CFDC804C22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90E376-0C50-3182-90B5-54C6B11D78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159CF-B431-455F-AE75-7056BEB3ACEB}" type="datetimeFigureOut">
              <a:rPr lang="nb-NO" smtClean="0"/>
              <a:t>30.05.2022</a:t>
            </a:fld>
            <a:endParaRPr lang="nb-N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1AF76C-2A60-BB4A-71AA-64A9E1D08C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C43B2A0-01F5-E127-8FF7-821C9A170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AA5A8-6A0C-4FF8-B002-46C78EC56E12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877717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26EC1-15B7-B800-C34B-457EDED07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AE94D3-162F-8460-044E-B827C26D1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159CF-B431-455F-AE75-7056BEB3ACEB}" type="datetimeFigureOut">
              <a:rPr lang="nb-NO" smtClean="0"/>
              <a:t>30.05.2022</a:t>
            </a:fld>
            <a:endParaRPr lang="nb-N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59F78D-468E-540C-0BA5-FFF9AEB1EB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BEB020-D707-1E29-F0A4-1002AAB14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AA5A8-6A0C-4FF8-B002-46C78EC56E12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1528565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3D177F5-ECAC-80AC-98E6-2839A0289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159CF-B431-455F-AE75-7056BEB3ACEB}" type="datetimeFigureOut">
              <a:rPr lang="nb-NO" smtClean="0"/>
              <a:t>30.05.2022</a:t>
            </a:fld>
            <a:endParaRPr lang="nb-N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17B9EE-8E1C-926F-03B5-C90DA86CB7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2660AA-8637-2ACB-B9B4-65FD920D8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AA5A8-6A0C-4FF8-B002-46C78EC56E12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1559614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1ED09-314D-5FF3-5B32-DC52E67D4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923BE-9BC2-BE9D-E35D-8EEF55280E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83C61B-D58E-C197-9BC5-2C489C69C3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A2CFB6-9402-60FC-1EBC-15385DEB2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159CF-B431-455F-AE75-7056BEB3ACEB}" type="datetimeFigureOut">
              <a:rPr lang="nb-NO" smtClean="0"/>
              <a:t>30.05.2022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D2A3A8-FC17-7512-C41A-DB2F27756C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A2CF7C-4721-B5FA-F519-3300D9378B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AA5A8-6A0C-4FF8-B002-46C78EC56E12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7769087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86B69-939A-CDBC-E72D-D4BA948378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89C38A-7898-A2AC-E15F-8CF0578EA2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BB0831-36D0-6412-76B5-9AFD7CBB00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135831-87E1-CFC3-1A4B-D36B2C53C9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159CF-B431-455F-AE75-7056BEB3ACEB}" type="datetimeFigureOut">
              <a:rPr lang="nb-NO" smtClean="0"/>
              <a:t>30.05.2022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6B34FC-E35B-D702-A9BA-260E6DE51B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1EB761-48D2-C0E5-D5AC-0105F3C2E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AA5A8-6A0C-4FF8-B002-46C78EC56E12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2594788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8963A5-525E-D6AA-6E1D-F2E724CC27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FEC3EA-164B-9A73-C6A2-EF0C90EF6D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BDC3D6-4915-75AF-993D-CD7F144E16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8159CF-B431-455F-AE75-7056BEB3ACEB}" type="datetimeFigureOut">
              <a:rPr lang="nb-NO" smtClean="0"/>
              <a:t>30.05.2022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FFE533-A7FB-9FA7-AE8C-FC480568B7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EFCAEA-E2A0-0D7C-28FB-19E7032C2B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4AA5A8-6A0C-4FF8-B002-46C78EC56E12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7967208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ptc.com/en/blogs/cad/top-cad-trends-2021" TargetMode="External"/><Relationship Id="rId13" Type="http://schemas.openxmlformats.org/officeDocument/2006/relationships/hyperlink" Target="https://help.autodesk.com/view/fusion360/ENU/?guid=GUID-E647CA56-7187-406A-ACE4-EAC59914FAE4" TargetMode="External"/><Relationship Id="rId3" Type="http://schemas.openxmlformats.org/officeDocument/2006/relationships/hyperlink" Target="https://www.ssb.no/a/aarbok/fig/fig-285.html" TargetMode="External"/><Relationship Id="rId7" Type="http://schemas.openxmlformats.org/officeDocument/2006/relationships/hyperlink" Target="https://www.g2.com/articles/computer-aided-design-cad-trends-2020" TargetMode="External"/><Relationship Id="rId12" Type="http://schemas.openxmlformats.org/officeDocument/2006/relationships/hyperlink" Target="https://www.autodesk.com/products/fusion-360/overview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g2.com/articles/computer-aided-design-cad-state-of-category" TargetMode="External"/><Relationship Id="rId11" Type="http://schemas.openxmlformats.org/officeDocument/2006/relationships/hyperlink" Target="https://www.3ds.com/sustainability/designing-disruption" TargetMode="External"/><Relationship Id="rId5" Type="http://schemas.openxmlformats.org/officeDocument/2006/relationships/hyperlink" Target="https://no.wikipedia.org/wiki/Dataassistert_konstruksjon" TargetMode="External"/><Relationship Id="rId10" Type="http://schemas.openxmlformats.org/officeDocument/2006/relationships/hyperlink" Target="https://www.autodesk.com/solutions/future-of-product-design-and-manufacturing" TargetMode="External"/><Relationship Id="rId4" Type="http://schemas.openxmlformats.org/officeDocument/2006/relationships/hyperlink" Target="https://en.wikipedia.org/wiki/Computer-aided_design#Technology" TargetMode="External"/><Relationship Id="rId9" Type="http://schemas.openxmlformats.org/officeDocument/2006/relationships/hyperlink" Target="https://www.advenser.com/2021/10/07/top-5-cad-trends-of-2021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help.autodesk.com/view/fusion360/ENU/courses/AP-GET-STARTED-OVERVIEW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forums.autodesk.com/t5/fusion-360/ct-p/1234" TargetMode="External"/><Relationship Id="rId5" Type="http://schemas.openxmlformats.org/officeDocument/2006/relationships/hyperlink" Target="https://help.autodesk.com/view/fusion360/ENU/?guid=GUID-E647CA56-7187-406A-ACE4-EAC59914FAE4" TargetMode="External"/><Relationship Id="rId4" Type="http://schemas.openxmlformats.org/officeDocument/2006/relationships/hyperlink" Target="https://help.autodesk.com/view/fusion360/ENU/?guid=GUID-1C665B4D-7BF7-4FDF-98B0-AA7EE12B5AC2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E8326-49B2-8167-38DA-C574F9CBD1F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Computer Aided Design (CAD)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2451AB-82EE-F7FA-FEC6-474AD80DCE5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b-NO" dirty="0" err="1">
                <a:solidFill>
                  <a:schemeClr val="bg1">
                    <a:lumMod val="65000"/>
                  </a:schemeClr>
                </a:solidFill>
              </a:rPr>
              <a:t>DataAssistert</a:t>
            </a:r>
            <a:r>
              <a:rPr lang="nb-NO" dirty="0">
                <a:solidFill>
                  <a:schemeClr val="bg1">
                    <a:lumMod val="65000"/>
                  </a:schemeClr>
                </a:solidFill>
              </a:rPr>
              <a:t> Konstruksjon (DAK)</a:t>
            </a:r>
          </a:p>
        </p:txBody>
      </p:sp>
    </p:spTree>
    <p:extLst>
      <p:ext uri="{BB962C8B-B14F-4D97-AF65-F5344CB8AC3E}">
        <p14:creationId xmlns:p14="http://schemas.microsoft.com/office/powerpoint/2010/main" val="13137508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429D0-35CE-6CCE-CFEF-2EDF7B39E8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Kilder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733BDDB8-32CE-B731-A23C-C8D405C9C8D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34569952"/>
              </p:ext>
            </p:extLst>
          </p:nvPr>
        </p:nvGraphicFramePr>
        <p:xfrm>
          <a:off x="504497" y="1447263"/>
          <a:ext cx="11298619" cy="52273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51944">
                  <a:extLst>
                    <a:ext uri="{9D8B030D-6E8A-4147-A177-3AD203B41FA5}">
                      <a16:colId xmlns:a16="http://schemas.microsoft.com/office/drawing/2014/main" val="99007074"/>
                    </a:ext>
                  </a:extLst>
                </a:gridCol>
                <a:gridCol w="10846675">
                  <a:extLst>
                    <a:ext uri="{9D8B030D-6E8A-4147-A177-3AD203B41FA5}">
                      <a16:colId xmlns:a16="http://schemas.microsoft.com/office/drawing/2014/main" val="105350722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nb-NO" sz="1200" dirty="0"/>
                        <a:t>[1]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Z. Bi </a:t>
                      </a:r>
                      <a:r>
                        <a:rPr lang="nb-NO" sz="1200" b="0" i="0" kern="1200" noProof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og</a:t>
                      </a:r>
                      <a:r>
                        <a:rPr lang="en-US" sz="1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X. Wang, «</a:t>
                      </a:r>
                      <a:r>
                        <a:rPr lang="en-US" sz="1200" dirty="0"/>
                        <a:t>Computers in Manufacturing</a:t>
                      </a:r>
                      <a:r>
                        <a:rPr lang="en-US" sz="1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,» </a:t>
                      </a:r>
                      <a:r>
                        <a:rPr lang="en-US" sz="12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</a:t>
                      </a:r>
                      <a:r>
                        <a:rPr lang="en-US" sz="1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200" b="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Computer Aided Design and Manufacturing, 1 </a:t>
                      </a:r>
                      <a:r>
                        <a:rPr lang="nb-NO" sz="1200" b="0" i="1" kern="1200" noProof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utg</a:t>
                      </a:r>
                      <a:r>
                        <a:rPr lang="en-US" sz="1200" b="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., </a:t>
                      </a:r>
                      <a:r>
                        <a:rPr lang="en-US" sz="1200" dirty="0"/>
                        <a:t>John Wiley &amp; Sons Ltd</a:t>
                      </a:r>
                      <a:r>
                        <a:rPr lang="en-US" sz="1200" b="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2020.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85898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1200" dirty="0"/>
                        <a:t>[2]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200" dirty="0"/>
                        <a:t>Statistisk sentralbyrå. «Bruttonasjonalprodukt, etter hovednæring. 2012. Prosentvis fordeling.» ssb.no. Hentet fra: </a:t>
                      </a:r>
                      <a:r>
                        <a:rPr lang="nb-NO" sz="1200" dirty="0">
                          <a:hlinkClick r:id="rId3"/>
                        </a:rPr>
                        <a:t>https://www.ssb.no/a/aarbok/fig/fig-285.html</a:t>
                      </a:r>
                      <a:r>
                        <a:rPr lang="nb-NO" sz="1200" dirty="0"/>
                        <a:t> (Hentet: 31.05.2022)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95255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1200" dirty="0"/>
                        <a:t>[3]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200" dirty="0"/>
                        <a:t>Wikipedia. «Computer-</a:t>
                      </a:r>
                      <a:r>
                        <a:rPr lang="nb-NO" sz="1200" dirty="0" err="1"/>
                        <a:t>aided</a:t>
                      </a:r>
                      <a:r>
                        <a:rPr lang="nb-NO" sz="1200" dirty="0"/>
                        <a:t> design.» wikipedia.org Hentet fra: </a:t>
                      </a:r>
                      <a:r>
                        <a:rPr lang="nb-NO" sz="1200" dirty="0">
                          <a:hlinkClick r:id="rId4"/>
                        </a:rPr>
                        <a:t>https://en.wikipedia.org/wiki/Computer-aided_design#Technology</a:t>
                      </a:r>
                      <a:r>
                        <a:rPr lang="nb-NO" sz="1200" dirty="0"/>
                        <a:t> (Hentet: 31.05.2022)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94223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1200" dirty="0"/>
                        <a:t>[4]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1200" dirty="0"/>
                        <a:t>Wikipedia. «Dataassistert konstruksjon.» wikipedia.org Hentet fra: </a:t>
                      </a:r>
                      <a:r>
                        <a:rPr lang="nb-NO" sz="1200" dirty="0">
                          <a:hlinkClick r:id="rId5"/>
                        </a:rPr>
                        <a:t>https://no.wikipedia.org/wiki/Dataassistert_konstruksjon</a:t>
                      </a:r>
                      <a:r>
                        <a:rPr lang="nb-NO" sz="1200" dirty="0"/>
                        <a:t> </a:t>
                      </a:r>
                      <a:br>
                        <a:rPr lang="nb-NO" sz="1200" dirty="0"/>
                      </a:br>
                      <a:r>
                        <a:rPr lang="nb-NO" sz="1200" dirty="0"/>
                        <a:t>(Hentet: 31.05.2022)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04121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1200" dirty="0"/>
                        <a:t>[5]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1200" dirty="0"/>
                        <a:t>M. </a:t>
                      </a:r>
                      <a:r>
                        <a:rPr lang="nb-NO" sz="1200" dirty="0" err="1"/>
                        <a:t>Gigante</a:t>
                      </a:r>
                      <a:r>
                        <a:rPr lang="nb-NO" sz="1200" dirty="0"/>
                        <a:t>. «</a:t>
                      </a:r>
                      <a:r>
                        <a:rPr lang="en-US" sz="1200" dirty="0"/>
                        <a:t>Computer-Aided Design (CAD): State of Category</a:t>
                      </a:r>
                      <a:r>
                        <a:rPr lang="nb-NO" sz="1200" dirty="0"/>
                        <a:t>.» g2.com Hentet fra: </a:t>
                      </a:r>
                      <a:r>
                        <a:rPr lang="nb-NO" sz="1200" dirty="0">
                          <a:hlinkClick r:id="rId6"/>
                        </a:rPr>
                        <a:t>https://www.g2.com/articles/computer-aided-design-cad-state-of-category</a:t>
                      </a:r>
                      <a:r>
                        <a:rPr lang="nb-NO" sz="1200" dirty="0"/>
                        <a:t> </a:t>
                      </a:r>
                      <a:br>
                        <a:rPr lang="nb-NO" sz="1200" dirty="0"/>
                      </a:br>
                      <a:r>
                        <a:rPr lang="nb-NO" sz="1200" dirty="0"/>
                        <a:t>(Hentet: 31.05.20212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09272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1200" dirty="0"/>
                        <a:t>[6]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1200" dirty="0"/>
                        <a:t>M. </a:t>
                      </a:r>
                      <a:r>
                        <a:rPr lang="nb-NO" sz="1200" dirty="0" err="1"/>
                        <a:t>Gigante</a:t>
                      </a:r>
                      <a:r>
                        <a:rPr lang="nb-NO" sz="1200" dirty="0"/>
                        <a:t>. «</a:t>
                      </a:r>
                      <a:r>
                        <a:rPr lang="en-US" sz="1200" dirty="0"/>
                        <a:t>2020 Trends for Computer-Aided Design (CAD).</a:t>
                      </a:r>
                      <a:r>
                        <a:rPr lang="nb-NO" sz="1200" dirty="0"/>
                        <a:t>» g2.com Hentet fra: </a:t>
                      </a:r>
                      <a:r>
                        <a:rPr lang="nb-NO" sz="1200" dirty="0">
                          <a:hlinkClick r:id="rId7"/>
                        </a:rPr>
                        <a:t>https://www.g2.com/articles/computer-aided-design-cad-trends-2020</a:t>
                      </a:r>
                      <a:r>
                        <a:rPr lang="nb-NO" sz="1200" dirty="0"/>
                        <a:t> </a:t>
                      </a:r>
                      <a:br>
                        <a:rPr lang="nb-NO" sz="1200" dirty="0"/>
                      </a:br>
                      <a:r>
                        <a:rPr lang="nb-NO" sz="1200" dirty="0"/>
                        <a:t>(Hentet: 31.05.2022)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10124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1200" dirty="0"/>
                        <a:t>[7]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1200" dirty="0"/>
                        <a:t>R. </a:t>
                      </a:r>
                      <a:r>
                        <a:rPr lang="nb-NO" sz="1200" dirty="0" err="1"/>
                        <a:t>Morss</a:t>
                      </a:r>
                      <a:r>
                        <a:rPr lang="nb-NO" sz="1200" dirty="0"/>
                        <a:t>. «Top CAD Trends for 2021.» ptc.com Hentet fra: </a:t>
                      </a:r>
                      <a:r>
                        <a:rPr lang="nb-NO" sz="1200" dirty="0">
                          <a:hlinkClick r:id="rId8"/>
                        </a:rPr>
                        <a:t>https://www.ptc.com/en/blogs/cad/top-cad-trends-2021</a:t>
                      </a:r>
                      <a:r>
                        <a:rPr lang="nb-NO" sz="1200" dirty="0"/>
                        <a:t> </a:t>
                      </a:r>
                      <a:br>
                        <a:rPr lang="nb-NO" sz="1200" dirty="0"/>
                      </a:br>
                      <a:r>
                        <a:rPr lang="nb-NO" sz="1200" dirty="0"/>
                        <a:t>(Hentet: 31.05.2022)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34054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1200" dirty="0"/>
                        <a:t>[8]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1200" dirty="0" err="1"/>
                        <a:t>Advenser</a:t>
                      </a:r>
                      <a:r>
                        <a:rPr lang="nb-NO" sz="1200" dirty="0"/>
                        <a:t>. «</a:t>
                      </a:r>
                      <a:r>
                        <a:rPr lang="en-US" sz="1200" dirty="0"/>
                        <a:t>Evolution of CAD in the Engineering sector</a:t>
                      </a:r>
                      <a:r>
                        <a:rPr lang="nb-NO" sz="1200" dirty="0"/>
                        <a:t>.» advenser.com Hentet fra: </a:t>
                      </a:r>
                      <a:r>
                        <a:rPr lang="en-US" sz="1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9"/>
                        </a:rPr>
                        <a:t>https://www.advenser.com/2021/10/07/top-5-cad-trends-of-2021/</a:t>
                      </a:r>
                      <a:r>
                        <a:rPr lang="en-US" sz="1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br>
                        <a:rPr lang="en-US" sz="1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sz="1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(Hentet: 31.05.2022)</a:t>
                      </a:r>
                      <a:endParaRPr lang="nb-NO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56018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1200" dirty="0"/>
                        <a:t>[9]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1200" dirty="0"/>
                        <a:t>Autodesk. «</a:t>
                      </a:r>
                      <a:r>
                        <a:rPr lang="nb-NO" sz="1200" dirty="0" err="1"/>
                        <a:t>Future</a:t>
                      </a:r>
                      <a:r>
                        <a:rPr lang="nb-NO" sz="1200" dirty="0"/>
                        <a:t> of Product Design and </a:t>
                      </a:r>
                      <a:r>
                        <a:rPr lang="nb-NO" sz="1200" dirty="0" err="1"/>
                        <a:t>Manufacturing</a:t>
                      </a:r>
                      <a:r>
                        <a:rPr lang="nb-NO" sz="1200" dirty="0"/>
                        <a:t>.» autodesk.com Hentet fra: </a:t>
                      </a:r>
                      <a:r>
                        <a:rPr lang="nb-NO" sz="1200" dirty="0">
                          <a:hlinkClick r:id="rId10"/>
                        </a:rPr>
                        <a:t>https://www.autodesk.com/solutions/future-of-product-design-and-manufacturing</a:t>
                      </a:r>
                      <a:r>
                        <a:rPr lang="nb-NO" sz="1200" dirty="0"/>
                        <a:t> (Hentet: 31.05.2022)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31142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1200" dirty="0"/>
                        <a:t>[10]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1200" dirty="0" err="1"/>
                        <a:t>Dassault</a:t>
                      </a:r>
                      <a:r>
                        <a:rPr lang="nb-NO" sz="1200" dirty="0"/>
                        <a:t> </a:t>
                      </a:r>
                      <a:r>
                        <a:rPr lang="nb-NO" sz="1200" dirty="0" err="1"/>
                        <a:t>Systèmes</a:t>
                      </a:r>
                      <a:r>
                        <a:rPr lang="nb-NO" sz="1200" dirty="0"/>
                        <a:t>. «</a:t>
                      </a:r>
                      <a:r>
                        <a:rPr lang="en-US" sz="1200" dirty="0"/>
                        <a:t>Designing Disruption: the critical role of Virtual Twins in accelerating Sustainability</a:t>
                      </a:r>
                      <a:r>
                        <a:rPr lang="nb-NO" sz="1200" dirty="0"/>
                        <a:t>.» 3ds.com Hentet fra: </a:t>
                      </a:r>
                      <a:r>
                        <a:rPr lang="nb-NO" sz="1200" dirty="0">
                          <a:hlinkClick r:id="rId11"/>
                        </a:rPr>
                        <a:t>https://www.3ds.com/sustainability/designing-disruption</a:t>
                      </a:r>
                      <a:r>
                        <a:rPr lang="nb-NO" sz="1200" dirty="0"/>
                        <a:t> (Hentet: 31.05.2022)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6445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1200" dirty="0"/>
                        <a:t>[11]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1200" dirty="0"/>
                        <a:t>Autodesk. «</a:t>
                      </a:r>
                      <a:r>
                        <a:rPr lang="nb-NO" sz="1200" dirty="0" err="1"/>
                        <a:t>Fusion</a:t>
                      </a:r>
                      <a:r>
                        <a:rPr lang="nb-NO" sz="1200" dirty="0"/>
                        <a:t> 360.» autodesk.com Hentet fra: </a:t>
                      </a:r>
                      <a:r>
                        <a:rPr lang="nb-NO" sz="1200" dirty="0">
                          <a:hlinkClick r:id="rId12"/>
                        </a:rPr>
                        <a:t>https://www.autodesk.com/products/fusion-360/overview</a:t>
                      </a:r>
                      <a:r>
                        <a:rPr lang="nb-NO" sz="1200" dirty="0"/>
                        <a:t>  (Hentet: 31.05.2022)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59885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1200" dirty="0"/>
                        <a:t>[12]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200" dirty="0"/>
                        <a:t>Autodesk. «Tour the Interface.» autodesk.com Hentet fra: </a:t>
                      </a:r>
                      <a:r>
                        <a:rPr lang="nb-NO" sz="1200" dirty="0">
                          <a:hlinkClick r:id="rId13"/>
                        </a:rPr>
                        <a:t>https://help.autodesk.com/view/fusion360/ENU/?guid=GUID-E647CA56-7187-406A-ACE4-EAC59914FAE4</a:t>
                      </a:r>
                      <a:r>
                        <a:rPr lang="nb-NO" sz="1200" dirty="0"/>
                        <a:t> (Hentet: 31.05.2022)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33292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865763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35EE6-BD50-C038-467D-D6107C441E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Bakgrunn [1]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D3B835-F369-E9F2-CC17-B889C498D9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Produkter og tjenester</a:t>
            </a:r>
          </a:p>
          <a:p>
            <a:pPr marL="0" indent="0">
              <a:buNone/>
            </a:pPr>
            <a:endParaRPr lang="nb-NO" dirty="0"/>
          </a:p>
          <a:p>
            <a:r>
              <a:rPr lang="nb-NO" dirty="0"/>
              <a:t>Økonomi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F1B5DE3-5EF8-40DB-E6D3-69D7C2D66365}"/>
              </a:ext>
            </a:extLst>
          </p:cNvPr>
          <p:cNvGrpSpPr/>
          <p:nvPr/>
        </p:nvGrpSpPr>
        <p:grpSpPr>
          <a:xfrm>
            <a:off x="4914900" y="2089944"/>
            <a:ext cx="6962775" cy="4237344"/>
            <a:chOff x="4914900" y="2089944"/>
            <a:chExt cx="6962775" cy="4237344"/>
          </a:xfrm>
        </p:grpSpPr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369EC323-A1BC-8738-2778-EBA65726B4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096" y="2089944"/>
              <a:ext cx="6719778" cy="38227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2C4388F-3B27-3E6C-C73C-4DC2D80EAA63}"/>
                </a:ext>
              </a:extLst>
            </p:cNvPr>
            <p:cNvSpPr txBox="1"/>
            <p:nvPr/>
          </p:nvSpPr>
          <p:spPr>
            <a:xfrm>
              <a:off x="4914900" y="5988734"/>
              <a:ext cx="6962775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nb-NO" sz="1600" i="1" dirty="0">
                  <a:solidFill>
                    <a:schemeClr val="bg1">
                      <a:lumMod val="50000"/>
                    </a:schemeClr>
                  </a:solidFill>
                </a:rPr>
                <a:t>Figur 1. Fordeling av bruttonasjonalprodukt i Norge 2012, etter hovednæring [2].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314907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AC396-C5B3-D56D-5536-6E9C10501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Hva er CAD/DAK [3–4]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F5D765-D98E-BCBA-D429-6B0B36D3C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3D-modellering</a:t>
            </a:r>
          </a:p>
          <a:p>
            <a:pPr marL="0" indent="0">
              <a:buNone/>
            </a:pPr>
            <a:endParaRPr lang="nb-NO" dirty="0"/>
          </a:p>
          <a:p>
            <a:r>
              <a:rPr lang="nb-NO" dirty="0"/>
              <a:t>Teknisk tegning</a:t>
            </a:r>
          </a:p>
          <a:p>
            <a:endParaRPr lang="nb-NO" dirty="0"/>
          </a:p>
          <a:p>
            <a:r>
              <a:rPr lang="nb-NO" dirty="0"/>
              <a:t>Analyse</a:t>
            </a:r>
          </a:p>
          <a:p>
            <a:endParaRPr lang="nb-NO" dirty="0"/>
          </a:p>
          <a:p>
            <a:r>
              <a:rPr lang="nb-NO" dirty="0"/>
              <a:t>Optimalisering</a:t>
            </a:r>
            <a:br>
              <a:rPr lang="nb-NO" dirty="0"/>
            </a:br>
            <a:endParaRPr lang="nb-NO" dirty="0"/>
          </a:p>
          <a:p>
            <a:pPr marL="0" indent="0">
              <a:buNone/>
            </a:pPr>
            <a:endParaRPr lang="nb-NO" dirty="0"/>
          </a:p>
          <a:p>
            <a:endParaRPr lang="nb-NO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23CE389-BAB2-D56C-9959-E286FADAF207}"/>
              </a:ext>
            </a:extLst>
          </p:cNvPr>
          <p:cNvGrpSpPr/>
          <p:nvPr/>
        </p:nvGrpSpPr>
        <p:grpSpPr>
          <a:xfrm>
            <a:off x="6610350" y="1172646"/>
            <a:ext cx="4924426" cy="4481929"/>
            <a:chOff x="7267575" y="95250"/>
            <a:chExt cx="4924426" cy="4481929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DA033DCC-8A50-A507-4FF6-D0D139B7D9F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550" t="6633" r="9900" b="3866"/>
            <a:stretch/>
          </p:blipFill>
          <p:spPr bwMode="auto">
            <a:xfrm>
              <a:off x="7267575" y="95250"/>
              <a:ext cx="4924426" cy="42624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03CA53A-F47C-EFFB-8172-984D334520A4}"/>
                </a:ext>
              </a:extLst>
            </p:cNvPr>
            <p:cNvSpPr txBox="1"/>
            <p:nvPr/>
          </p:nvSpPr>
          <p:spPr>
            <a:xfrm>
              <a:off x="7267575" y="4238625"/>
              <a:ext cx="4924426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nb-NO" sz="1600" i="1" dirty="0">
                  <a:solidFill>
                    <a:schemeClr val="bg1">
                      <a:lumMod val="50000"/>
                    </a:schemeClr>
                  </a:solidFill>
                </a:rPr>
                <a:t>Figur 1. 3D-modell av elektrisk motor [3].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607970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2A030-F1FD-5ADD-C680-4E96DC8D1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Hvem bruker det [3–4]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452A9F-C82C-E616-6224-065EBE8344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Ingeniører, arkitekter og designere</a:t>
            </a:r>
          </a:p>
          <a:p>
            <a:endParaRPr lang="nb-NO" dirty="0"/>
          </a:p>
          <a:p>
            <a:r>
              <a:rPr lang="nb-NO" dirty="0"/>
              <a:t>Industrier</a:t>
            </a:r>
          </a:p>
          <a:p>
            <a:pPr marL="0" indent="0">
              <a:buNone/>
            </a:pPr>
            <a:endParaRPr lang="nb-NO" dirty="0"/>
          </a:p>
          <a:p>
            <a:pPr marL="0" indent="0">
              <a:buNone/>
            </a:pPr>
            <a:endParaRPr lang="nb-NO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7C19D1D-6302-8AFF-8514-EEC011CD3FE2}"/>
              </a:ext>
            </a:extLst>
          </p:cNvPr>
          <p:cNvGrpSpPr/>
          <p:nvPr/>
        </p:nvGrpSpPr>
        <p:grpSpPr>
          <a:xfrm>
            <a:off x="5580867" y="2301767"/>
            <a:ext cx="6463990" cy="3816356"/>
            <a:chOff x="5728010" y="2301767"/>
            <a:chExt cx="6463990" cy="3816356"/>
          </a:xfrm>
        </p:grpSpPr>
        <p:pic>
          <p:nvPicPr>
            <p:cNvPr id="3074" name="Picture 2">
              <a:extLst>
                <a:ext uri="{FF2B5EF4-FFF2-40B4-BE49-F238E27FC236}">
                  <a16:creationId xmlns:a16="http://schemas.microsoft.com/office/drawing/2014/main" id="{95F0073E-ED7B-599E-0A21-FBF4DA39856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0003" b="7878"/>
            <a:stretch/>
          </p:blipFill>
          <p:spPr bwMode="auto">
            <a:xfrm>
              <a:off x="5728011" y="2301767"/>
              <a:ext cx="6463989" cy="356833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FF706F4-FB29-FE58-1818-DD1DE22D6FDD}"/>
                </a:ext>
              </a:extLst>
            </p:cNvPr>
            <p:cNvSpPr txBox="1"/>
            <p:nvPr/>
          </p:nvSpPr>
          <p:spPr>
            <a:xfrm>
              <a:off x="5728010" y="5779569"/>
              <a:ext cx="6463989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nb-NO" sz="1600" i="1" dirty="0">
                  <a:solidFill>
                    <a:schemeClr val="bg1">
                      <a:lumMod val="50000"/>
                    </a:schemeClr>
                  </a:solidFill>
                </a:rPr>
                <a:t>Figur 3. Bransjer som benytter CAD/DAK. Mellom 2012 og 2015 [5].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454566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2A030-F1FD-5ADD-C680-4E96DC8D1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Hvorfor er det viktig [3–4]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452A9F-C82C-E616-6224-065EBE8344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Produktivitet</a:t>
            </a:r>
          </a:p>
          <a:p>
            <a:pPr marL="0" indent="0">
              <a:buNone/>
            </a:pPr>
            <a:endParaRPr lang="nb-NO" dirty="0"/>
          </a:p>
          <a:p>
            <a:r>
              <a:rPr lang="nb-NO" dirty="0"/>
              <a:t>Kvalitet</a:t>
            </a:r>
          </a:p>
          <a:p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5324639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10389-C209-0869-CADD-48F2ED8A3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Trender [6 – 10]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B09BAB-01AF-BEC6-3559-628E08AE33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b-NO" dirty="0"/>
              <a:t>Generativt design</a:t>
            </a:r>
          </a:p>
          <a:p>
            <a:endParaRPr lang="nb-NO" dirty="0"/>
          </a:p>
          <a:p>
            <a:r>
              <a:rPr lang="nb-NO" dirty="0"/>
              <a:t>Sanntid simulering</a:t>
            </a:r>
          </a:p>
          <a:p>
            <a:endParaRPr lang="nb-NO" dirty="0"/>
          </a:p>
          <a:p>
            <a:r>
              <a:rPr lang="nb-NO" dirty="0"/>
              <a:t>Utvidet virkelighet, </a:t>
            </a:r>
            <a:r>
              <a:rPr lang="en-US" dirty="0"/>
              <a:t>IoT-platformer, </a:t>
            </a:r>
            <a:r>
              <a:rPr lang="en-US" dirty="0" err="1"/>
              <a:t>Digitalisering</a:t>
            </a:r>
            <a:endParaRPr lang="en-US" dirty="0"/>
          </a:p>
          <a:p>
            <a:endParaRPr lang="nb-NO" dirty="0"/>
          </a:p>
          <a:p>
            <a:r>
              <a:rPr lang="en-US" dirty="0"/>
              <a:t>SaaS (Software as a Service)</a:t>
            </a:r>
          </a:p>
          <a:p>
            <a:pPr marL="0" indent="0">
              <a:buNone/>
            </a:pPr>
            <a:endParaRPr lang="en-US" dirty="0"/>
          </a:p>
          <a:p>
            <a:r>
              <a:rPr lang="nb-NO" dirty="0"/>
              <a:t>Automatisering og personalisering</a:t>
            </a:r>
          </a:p>
          <a:p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9139473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65AE357-7F0C-CBE1-1637-15F2CDC530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7788" y="2036612"/>
            <a:ext cx="6985535" cy="392936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5A9EA7-6109-6662-7337-1CBFCCF47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Autodesk </a:t>
            </a:r>
            <a:r>
              <a:rPr lang="nb-NO" dirty="0" err="1"/>
              <a:t>Fusion</a:t>
            </a:r>
            <a:r>
              <a:rPr lang="nb-NO" dirty="0"/>
              <a:t> 360 [11]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7D3C2B-0976-D52E-1912-A78EC73330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Hva er det</a:t>
            </a:r>
          </a:p>
          <a:p>
            <a:pPr marL="0" indent="0">
              <a:buNone/>
            </a:pPr>
            <a:endParaRPr lang="nb-NO" dirty="0"/>
          </a:p>
          <a:p>
            <a:r>
              <a:rPr lang="nb-NO" dirty="0"/>
              <a:t>Integrert plattform</a:t>
            </a:r>
          </a:p>
          <a:p>
            <a:endParaRPr lang="nb-NO" dirty="0"/>
          </a:p>
          <a:p>
            <a:r>
              <a:rPr lang="nb-NO" dirty="0"/>
              <a:t>3D-design og modellering</a:t>
            </a:r>
          </a:p>
        </p:txBody>
      </p:sp>
    </p:spTree>
    <p:extLst>
      <p:ext uri="{BB962C8B-B14F-4D97-AF65-F5344CB8AC3E}">
        <p14:creationId xmlns:p14="http://schemas.microsoft.com/office/powerpoint/2010/main" val="13053280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5A9EA7-6109-6662-7337-1CBFCCF47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Autodesk </a:t>
            </a:r>
            <a:r>
              <a:rPr lang="nb-NO" dirty="0" err="1"/>
              <a:t>Fusion</a:t>
            </a:r>
            <a:r>
              <a:rPr lang="nb-NO" dirty="0"/>
              <a:t> 360 - Brukergrensesnitt [12]</a:t>
            </a:r>
          </a:p>
        </p:txBody>
      </p:sp>
      <p:pic>
        <p:nvPicPr>
          <p:cNvPr id="4098" name="Picture 2" descr="user interface overview map">
            <a:extLst>
              <a:ext uri="{FF2B5EF4-FFF2-40B4-BE49-F238E27FC236}">
                <a16:creationId xmlns:a16="http://schemas.microsoft.com/office/drawing/2014/main" id="{94AB9BE3-9BB7-3303-1361-2F3CF267C83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030" y="1369117"/>
            <a:ext cx="9570782" cy="5387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B7AFE69-4FFC-BF15-0A6F-66EF6CEEC125}"/>
              </a:ext>
            </a:extLst>
          </p:cNvPr>
          <p:cNvSpPr txBox="1"/>
          <p:nvPr/>
        </p:nvSpPr>
        <p:spPr>
          <a:xfrm>
            <a:off x="9963812" y="1602568"/>
            <a:ext cx="2144108" cy="51229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endParaRPr lang="nb-NO" sz="2000" dirty="0"/>
          </a:p>
          <a:p>
            <a:pPr>
              <a:lnSpc>
                <a:spcPct val="150000"/>
              </a:lnSpc>
            </a:pPr>
            <a:r>
              <a:rPr lang="nb-NO" sz="2000" b="1" dirty="0">
                <a:solidFill>
                  <a:srgbClr val="FAA21B"/>
                </a:solidFill>
              </a:rPr>
              <a:t>1 –</a:t>
            </a:r>
            <a:r>
              <a:rPr lang="nb-NO" sz="2000" b="1" dirty="0"/>
              <a:t> </a:t>
            </a:r>
            <a:r>
              <a:rPr lang="nb-NO" sz="2000" dirty="0"/>
              <a:t>Data Panel</a:t>
            </a:r>
          </a:p>
          <a:p>
            <a:pPr>
              <a:lnSpc>
                <a:spcPct val="150000"/>
              </a:lnSpc>
            </a:pPr>
            <a:r>
              <a:rPr lang="nb-NO" sz="2000" b="1" dirty="0">
                <a:solidFill>
                  <a:srgbClr val="FAA21B"/>
                </a:solidFill>
              </a:rPr>
              <a:t>2 – </a:t>
            </a:r>
            <a:r>
              <a:rPr lang="nb-NO" sz="2000" dirty="0"/>
              <a:t>Application Bar</a:t>
            </a:r>
          </a:p>
          <a:p>
            <a:pPr>
              <a:lnSpc>
                <a:spcPct val="150000"/>
              </a:lnSpc>
            </a:pPr>
            <a:r>
              <a:rPr lang="nb-NO" sz="2000" b="1" dirty="0">
                <a:solidFill>
                  <a:srgbClr val="FAA21B"/>
                </a:solidFill>
              </a:rPr>
              <a:t>3 – </a:t>
            </a:r>
            <a:r>
              <a:rPr lang="nb-NO" sz="2000" dirty="0" err="1"/>
              <a:t>Toolbar</a:t>
            </a:r>
            <a:endParaRPr lang="nb-NO" sz="2000" dirty="0"/>
          </a:p>
          <a:p>
            <a:pPr>
              <a:lnSpc>
                <a:spcPct val="150000"/>
              </a:lnSpc>
            </a:pPr>
            <a:r>
              <a:rPr lang="nb-NO" sz="2000" b="1" dirty="0">
                <a:solidFill>
                  <a:srgbClr val="FAA21B"/>
                </a:solidFill>
              </a:rPr>
              <a:t>4 – </a:t>
            </a:r>
            <a:r>
              <a:rPr lang="nb-NO" sz="2000" dirty="0" err="1"/>
              <a:t>Browser</a:t>
            </a:r>
            <a:endParaRPr lang="nb-NO" sz="2000" dirty="0"/>
          </a:p>
          <a:p>
            <a:pPr>
              <a:lnSpc>
                <a:spcPct val="150000"/>
              </a:lnSpc>
            </a:pPr>
            <a:r>
              <a:rPr lang="nb-NO" sz="2000" b="1" dirty="0">
                <a:solidFill>
                  <a:srgbClr val="FAA21B"/>
                </a:solidFill>
              </a:rPr>
              <a:t>5 – </a:t>
            </a:r>
            <a:r>
              <a:rPr lang="nb-NO" sz="2000" dirty="0"/>
              <a:t>Assembly</a:t>
            </a:r>
          </a:p>
          <a:p>
            <a:pPr>
              <a:lnSpc>
                <a:spcPct val="150000"/>
              </a:lnSpc>
            </a:pPr>
            <a:r>
              <a:rPr lang="nb-NO" sz="2000" b="1" dirty="0">
                <a:solidFill>
                  <a:srgbClr val="FAA21B"/>
                </a:solidFill>
              </a:rPr>
              <a:t>6 – </a:t>
            </a:r>
            <a:r>
              <a:rPr lang="nb-NO" sz="2000" dirty="0" err="1"/>
              <a:t>ViewCube</a:t>
            </a:r>
            <a:r>
              <a:rPr lang="nb-NO" sz="2000" dirty="0"/>
              <a:t> </a:t>
            </a:r>
          </a:p>
          <a:p>
            <a:pPr>
              <a:lnSpc>
                <a:spcPct val="150000"/>
              </a:lnSpc>
            </a:pPr>
            <a:r>
              <a:rPr lang="nb-NO" sz="2000" b="1" dirty="0">
                <a:solidFill>
                  <a:srgbClr val="FAA21B"/>
                </a:solidFill>
              </a:rPr>
              <a:t>7 – </a:t>
            </a:r>
            <a:r>
              <a:rPr lang="nb-NO" sz="2000" dirty="0" err="1"/>
              <a:t>Marking</a:t>
            </a:r>
            <a:r>
              <a:rPr lang="nb-NO" sz="2000" dirty="0"/>
              <a:t> Menu</a:t>
            </a:r>
          </a:p>
          <a:p>
            <a:pPr>
              <a:lnSpc>
                <a:spcPct val="150000"/>
              </a:lnSpc>
            </a:pPr>
            <a:r>
              <a:rPr lang="nb-NO" sz="2000" b="1" dirty="0">
                <a:solidFill>
                  <a:srgbClr val="FAA21B"/>
                </a:solidFill>
              </a:rPr>
              <a:t>8 – </a:t>
            </a:r>
            <a:r>
              <a:rPr lang="nb-NO" sz="2000" dirty="0" err="1"/>
              <a:t>Navigation</a:t>
            </a:r>
            <a:r>
              <a:rPr lang="nb-NO" sz="2000" dirty="0"/>
              <a:t> Bar</a:t>
            </a:r>
          </a:p>
          <a:p>
            <a:pPr>
              <a:lnSpc>
                <a:spcPct val="150000"/>
              </a:lnSpc>
            </a:pPr>
            <a:r>
              <a:rPr lang="nb-NO" sz="2000" b="1" dirty="0">
                <a:solidFill>
                  <a:srgbClr val="FAA21B"/>
                </a:solidFill>
              </a:rPr>
              <a:t>9 – </a:t>
            </a:r>
            <a:r>
              <a:rPr lang="nb-NO" sz="2000" dirty="0" err="1"/>
              <a:t>Timeline</a:t>
            </a:r>
            <a:endParaRPr lang="nb-NO" sz="2000" dirty="0"/>
          </a:p>
          <a:p>
            <a:pPr>
              <a:lnSpc>
                <a:spcPct val="150000"/>
              </a:lnSpc>
            </a:pPr>
            <a:endParaRPr lang="nb-NO" sz="2000" dirty="0"/>
          </a:p>
        </p:txBody>
      </p:sp>
    </p:spTree>
    <p:extLst>
      <p:ext uri="{BB962C8B-B14F-4D97-AF65-F5344CB8AC3E}">
        <p14:creationId xmlns:p14="http://schemas.microsoft.com/office/powerpoint/2010/main" val="16084062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03D53-FD46-B6C2-28E9-8B81A69B1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Videre lesing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B0671F-59B7-06B6-F76A-8643D2F1A4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 err="1">
                <a:hlinkClick r:id="rId3"/>
              </a:rPr>
              <a:t>Fusion</a:t>
            </a:r>
            <a:r>
              <a:rPr lang="nb-NO" dirty="0">
                <a:hlinkClick r:id="rId3"/>
              </a:rPr>
              <a:t> 360 introduksjon</a:t>
            </a:r>
            <a:endParaRPr lang="nb-NO" dirty="0">
              <a:hlinkClick r:id="rId4"/>
            </a:endParaRPr>
          </a:p>
          <a:p>
            <a:r>
              <a:rPr lang="nb-NO" dirty="0" err="1">
                <a:hlinkClick r:id="rId4"/>
              </a:rPr>
              <a:t>Fusion</a:t>
            </a:r>
            <a:r>
              <a:rPr lang="nb-NO" dirty="0">
                <a:hlinkClick r:id="rId4"/>
              </a:rPr>
              <a:t> 360 dokumentasjon</a:t>
            </a:r>
            <a:endParaRPr lang="nb-NO" dirty="0"/>
          </a:p>
          <a:p>
            <a:r>
              <a:rPr lang="nb-NO" dirty="0" err="1">
                <a:hlinkClick r:id="rId5"/>
              </a:rPr>
              <a:t>Fusion</a:t>
            </a:r>
            <a:r>
              <a:rPr lang="nb-NO" dirty="0">
                <a:hlinkClick r:id="rId5"/>
              </a:rPr>
              <a:t> 360 brukergrensesnitt</a:t>
            </a:r>
            <a:endParaRPr lang="nb-NO" dirty="0"/>
          </a:p>
          <a:p>
            <a:r>
              <a:rPr lang="nb-NO" dirty="0" err="1">
                <a:hlinkClick r:id="rId6"/>
              </a:rPr>
              <a:t>Fusion</a:t>
            </a:r>
            <a:r>
              <a:rPr lang="nb-NO" dirty="0">
                <a:hlinkClick r:id="rId6"/>
              </a:rPr>
              <a:t> 360 forum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4161476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1651</TotalTime>
  <Words>1290</Words>
  <Application>Microsoft Office PowerPoint</Application>
  <PresentationFormat>Widescreen</PresentationFormat>
  <Paragraphs>130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Open Sans</vt:lpstr>
      <vt:lpstr>Office Theme</vt:lpstr>
      <vt:lpstr>Computer Aided Design (CAD)</vt:lpstr>
      <vt:lpstr>Bakgrunn [1]</vt:lpstr>
      <vt:lpstr>Hva er CAD/DAK [3–4]</vt:lpstr>
      <vt:lpstr>Hvem bruker det [3–4]</vt:lpstr>
      <vt:lpstr>Hvorfor er det viktig [3–4]</vt:lpstr>
      <vt:lpstr>Trender [6 – 10]</vt:lpstr>
      <vt:lpstr>Autodesk Fusion 360 [11]</vt:lpstr>
      <vt:lpstr>Autodesk Fusion 360 - Brukergrensesnitt [12]</vt:lpstr>
      <vt:lpstr>Videre lesing</vt:lpstr>
      <vt:lpstr>Kilder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Aided Design (CAD)</dc:title>
  <dc:creator>Sindre Elias Hinderaker</dc:creator>
  <cp:lastModifiedBy>Sindre Elias Hinderaker</cp:lastModifiedBy>
  <cp:revision>1</cp:revision>
  <dcterms:created xsi:type="dcterms:W3CDTF">2022-05-30T08:01:10Z</dcterms:created>
  <dcterms:modified xsi:type="dcterms:W3CDTF">2022-05-31T11:32:52Z</dcterms:modified>
</cp:coreProperties>
</file>

<file path=docProps/thumbnail.jpeg>
</file>